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67" r:id="rId2"/>
    <p:sldId id="268" r:id="rId3"/>
  </p:sldIdLst>
  <p:sldSz cx="9906000" cy="6858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FF"/>
    <a:srgbClr val="FF3399"/>
    <a:srgbClr val="FFE04B"/>
    <a:srgbClr val="F2F2F2"/>
    <a:srgbClr val="3399FF"/>
    <a:srgbClr val="FFE54C"/>
    <a:srgbClr val="B8193F"/>
    <a:srgbClr val="FF0066"/>
    <a:srgbClr val="CC33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27F97BB-C833-4FB7-BDE5-3F7075034690}" styleName="テーマ スタイル 2 - アクセント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950" autoAdjust="0"/>
    <p:restoredTop sz="94660"/>
  </p:normalViewPr>
  <p:slideViewPr>
    <p:cSldViewPr snapToGrid="0">
      <p:cViewPr varScale="1">
        <p:scale>
          <a:sx n="127" d="100"/>
          <a:sy n="127" d="100"/>
        </p:scale>
        <p:origin x="96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C3C06E2-841D-4FDE-8FAF-D7CD1D2AB1B9}" type="datetimeFigureOut">
              <a:rPr kumimoji="1" lang="ja-JP" altLang="en-US" smtClean="0"/>
              <a:t>2025/1/23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3ECCE7-B905-4DED-B19E-321F4AAB98E6}" type="slidenum">
              <a:rPr kumimoji="1" lang="ja-JP" altLang="en-US" smtClean="0"/>
              <a:t>‹#›</a:t>
            </a:fld>
            <a:endParaRPr kumimoji="1" lang="ja-JP" altLang="en-US"/>
          </a:p>
        </p:txBody>
      </p:sp>
    </p:spTree>
    <p:extLst>
      <p:ext uri="{BB962C8B-B14F-4D97-AF65-F5344CB8AC3E}">
        <p14:creationId xmlns:p14="http://schemas.microsoft.com/office/powerpoint/2010/main" val="41898393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C3C06E2-841D-4FDE-8FAF-D7CD1D2AB1B9}" type="datetimeFigureOut">
              <a:rPr kumimoji="1" lang="ja-JP" altLang="en-US" smtClean="0"/>
              <a:t>2025/1/23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3ECCE7-B905-4DED-B19E-321F4AAB98E6}" type="slidenum">
              <a:rPr kumimoji="1" lang="ja-JP" altLang="en-US" smtClean="0"/>
              <a:t>‹#›</a:t>
            </a:fld>
            <a:endParaRPr kumimoji="1" lang="ja-JP" altLang="en-US"/>
          </a:p>
        </p:txBody>
      </p:sp>
    </p:spTree>
    <p:extLst>
      <p:ext uri="{BB962C8B-B14F-4D97-AF65-F5344CB8AC3E}">
        <p14:creationId xmlns:p14="http://schemas.microsoft.com/office/powerpoint/2010/main" val="19769313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C3C06E2-841D-4FDE-8FAF-D7CD1D2AB1B9}" type="datetimeFigureOut">
              <a:rPr kumimoji="1" lang="ja-JP" altLang="en-US" smtClean="0"/>
              <a:t>2025/1/23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3ECCE7-B905-4DED-B19E-321F4AAB98E6}" type="slidenum">
              <a:rPr kumimoji="1" lang="ja-JP" altLang="en-US" smtClean="0"/>
              <a:t>‹#›</a:t>
            </a:fld>
            <a:endParaRPr kumimoji="1" lang="ja-JP" altLang="en-US"/>
          </a:p>
        </p:txBody>
      </p:sp>
    </p:spTree>
    <p:extLst>
      <p:ext uri="{BB962C8B-B14F-4D97-AF65-F5344CB8AC3E}">
        <p14:creationId xmlns:p14="http://schemas.microsoft.com/office/powerpoint/2010/main" val="34492896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C3C06E2-841D-4FDE-8FAF-D7CD1D2AB1B9}" type="datetimeFigureOut">
              <a:rPr kumimoji="1" lang="ja-JP" altLang="en-US" smtClean="0"/>
              <a:t>2025/1/23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3ECCE7-B905-4DED-B19E-321F4AAB98E6}" type="slidenum">
              <a:rPr kumimoji="1" lang="ja-JP" altLang="en-US" smtClean="0"/>
              <a:t>‹#›</a:t>
            </a:fld>
            <a:endParaRPr kumimoji="1" lang="ja-JP" altLang="en-US"/>
          </a:p>
        </p:txBody>
      </p:sp>
    </p:spTree>
    <p:extLst>
      <p:ext uri="{BB962C8B-B14F-4D97-AF65-F5344CB8AC3E}">
        <p14:creationId xmlns:p14="http://schemas.microsoft.com/office/powerpoint/2010/main" val="3390457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C3C06E2-841D-4FDE-8FAF-D7CD1D2AB1B9}" type="datetimeFigureOut">
              <a:rPr kumimoji="1" lang="ja-JP" altLang="en-US" smtClean="0"/>
              <a:t>2025/1/23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3ECCE7-B905-4DED-B19E-321F4AAB98E6}" type="slidenum">
              <a:rPr kumimoji="1" lang="ja-JP" altLang="en-US" smtClean="0"/>
              <a:t>‹#›</a:t>
            </a:fld>
            <a:endParaRPr kumimoji="1" lang="ja-JP" altLang="en-US"/>
          </a:p>
        </p:txBody>
      </p:sp>
    </p:spTree>
    <p:extLst>
      <p:ext uri="{BB962C8B-B14F-4D97-AF65-F5344CB8AC3E}">
        <p14:creationId xmlns:p14="http://schemas.microsoft.com/office/powerpoint/2010/main" val="1553096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C3C06E2-841D-4FDE-8FAF-D7CD1D2AB1B9}" type="datetimeFigureOut">
              <a:rPr kumimoji="1" lang="ja-JP" altLang="en-US" smtClean="0"/>
              <a:t>2025/1/23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13ECCE7-B905-4DED-B19E-321F4AAB98E6}" type="slidenum">
              <a:rPr kumimoji="1" lang="ja-JP" altLang="en-US" smtClean="0"/>
              <a:t>‹#›</a:t>
            </a:fld>
            <a:endParaRPr kumimoji="1" lang="ja-JP" altLang="en-US"/>
          </a:p>
        </p:txBody>
      </p:sp>
    </p:spTree>
    <p:extLst>
      <p:ext uri="{BB962C8B-B14F-4D97-AF65-F5344CB8AC3E}">
        <p14:creationId xmlns:p14="http://schemas.microsoft.com/office/powerpoint/2010/main" val="1785490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C3C06E2-841D-4FDE-8FAF-D7CD1D2AB1B9}" type="datetimeFigureOut">
              <a:rPr kumimoji="1" lang="ja-JP" altLang="en-US" smtClean="0"/>
              <a:t>2025/1/23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813ECCE7-B905-4DED-B19E-321F4AAB98E6}" type="slidenum">
              <a:rPr kumimoji="1" lang="ja-JP" altLang="en-US" smtClean="0"/>
              <a:t>‹#›</a:t>
            </a:fld>
            <a:endParaRPr kumimoji="1" lang="ja-JP" altLang="en-US"/>
          </a:p>
        </p:txBody>
      </p:sp>
    </p:spTree>
    <p:extLst>
      <p:ext uri="{BB962C8B-B14F-4D97-AF65-F5344CB8AC3E}">
        <p14:creationId xmlns:p14="http://schemas.microsoft.com/office/powerpoint/2010/main" val="1050416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C3C06E2-841D-4FDE-8FAF-D7CD1D2AB1B9}" type="datetimeFigureOut">
              <a:rPr kumimoji="1" lang="ja-JP" altLang="en-US" smtClean="0"/>
              <a:t>2025/1/23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813ECCE7-B905-4DED-B19E-321F4AAB98E6}" type="slidenum">
              <a:rPr kumimoji="1" lang="ja-JP" altLang="en-US" smtClean="0"/>
              <a:t>‹#›</a:t>
            </a:fld>
            <a:endParaRPr kumimoji="1" lang="ja-JP" altLang="en-US"/>
          </a:p>
        </p:txBody>
      </p:sp>
    </p:spTree>
    <p:extLst>
      <p:ext uri="{BB962C8B-B14F-4D97-AF65-F5344CB8AC3E}">
        <p14:creationId xmlns:p14="http://schemas.microsoft.com/office/powerpoint/2010/main" val="303698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3C06E2-841D-4FDE-8FAF-D7CD1D2AB1B9}" type="datetimeFigureOut">
              <a:rPr kumimoji="1" lang="ja-JP" altLang="en-US" smtClean="0"/>
              <a:t>2025/1/23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813ECCE7-B905-4DED-B19E-321F4AAB98E6}" type="slidenum">
              <a:rPr kumimoji="1" lang="ja-JP" altLang="en-US" smtClean="0"/>
              <a:t>‹#›</a:t>
            </a:fld>
            <a:endParaRPr kumimoji="1" lang="ja-JP" altLang="en-US"/>
          </a:p>
        </p:txBody>
      </p:sp>
    </p:spTree>
    <p:extLst>
      <p:ext uri="{BB962C8B-B14F-4D97-AF65-F5344CB8AC3E}">
        <p14:creationId xmlns:p14="http://schemas.microsoft.com/office/powerpoint/2010/main" val="4081026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C3C06E2-841D-4FDE-8FAF-D7CD1D2AB1B9}" type="datetimeFigureOut">
              <a:rPr kumimoji="1" lang="ja-JP" altLang="en-US" smtClean="0"/>
              <a:t>2025/1/23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13ECCE7-B905-4DED-B19E-321F4AAB98E6}" type="slidenum">
              <a:rPr kumimoji="1" lang="ja-JP" altLang="en-US" smtClean="0"/>
              <a:t>‹#›</a:t>
            </a:fld>
            <a:endParaRPr kumimoji="1" lang="ja-JP" altLang="en-US"/>
          </a:p>
        </p:txBody>
      </p:sp>
    </p:spTree>
    <p:extLst>
      <p:ext uri="{BB962C8B-B14F-4D97-AF65-F5344CB8AC3E}">
        <p14:creationId xmlns:p14="http://schemas.microsoft.com/office/powerpoint/2010/main" val="1429053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C3C06E2-841D-4FDE-8FAF-D7CD1D2AB1B9}" type="datetimeFigureOut">
              <a:rPr kumimoji="1" lang="ja-JP" altLang="en-US" smtClean="0"/>
              <a:t>2025/1/23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13ECCE7-B905-4DED-B19E-321F4AAB98E6}" type="slidenum">
              <a:rPr kumimoji="1" lang="ja-JP" altLang="en-US" smtClean="0"/>
              <a:t>‹#›</a:t>
            </a:fld>
            <a:endParaRPr kumimoji="1" lang="ja-JP" altLang="en-US"/>
          </a:p>
        </p:txBody>
      </p:sp>
    </p:spTree>
    <p:extLst>
      <p:ext uri="{BB962C8B-B14F-4D97-AF65-F5344CB8AC3E}">
        <p14:creationId xmlns:p14="http://schemas.microsoft.com/office/powerpoint/2010/main" val="31321616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3C06E2-841D-4FDE-8FAF-D7CD1D2AB1B9}" type="datetimeFigureOut">
              <a:rPr kumimoji="1" lang="ja-JP" altLang="en-US" smtClean="0"/>
              <a:t>2025/1/23</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3ECCE7-B905-4DED-B19E-321F4AAB98E6}" type="slidenum">
              <a:rPr kumimoji="1" lang="ja-JP" altLang="en-US" smtClean="0"/>
              <a:t>‹#›</a:t>
            </a:fld>
            <a:endParaRPr kumimoji="1" lang="ja-JP" altLang="en-US"/>
          </a:p>
        </p:txBody>
      </p:sp>
    </p:spTree>
    <p:extLst>
      <p:ext uri="{BB962C8B-B14F-4D97-AF65-F5344CB8AC3E}">
        <p14:creationId xmlns:p14="http://schemas.microsoft.com/office/powerpoint/2010/main" val="915749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7121BFCA-348B-E35B-6FE3-D1FB8FF74736}"/>
              </a:ext>
            </a:extLst>
          </p:cNvPr>
          <p:cNvPicPr>
            <a:picLocks noChangeAspect="1"/>
          </p:cNvPicPr>
          <p:nvPr/>
        </p:nvPicPr>
        <p:blipFill>
          <a:blip r:embed="rId2"/>
          <a:stretch>
            <a:fillRect/>
          </a:stretch>
        </p:blipFill>
        <p:spPr>
          <a:xfrm>
            <a:off x="667740" y="4336029"/>
            <a:ext cx="5853972" cy="2132784"/>
          </a:xfrm>
          <a:prstGeom prst="rect">
            <a:avLst/>
          </a:prstGeom>
        </p:spPr>
      </p:pic>
      <p:sp>
        <p:nvSpPr>
          <p:cNvPr id="4" name="正方形/長方形 3">
            <a:extLst>
              <a:ext uri="{FF2B5EF4-FFF2-40B4-BE49-F238E27FC236}">
                <a16:creationId xmlns:a16="http://schemas.microsoft.com/office/drawing/2014/main" id="{316787BE-EA8F-4C49-A312-416794B3EFDF}"/>
              </a:ext>
            </a:extLst>
          </p:cNvPr>
          <p:cNvSpPr/>
          <p:nvPr/>
        </p:nvSpPr>
        <p:spPr>
          <a:xfrm>
            <a:off x="7026000" y="0"/>
            <a:ext cx="2880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タイトル 1">
            <a:extLst>
              <a:ext uri="{FF2B5EF4-FFF2-40B4-BE49-F238E27FC236}">
                <a16:creationId xmlns:a16="http://schemas.microsoft.com/office/drawing/2014/main" id="{8CA55032-44EC-D1E5-7610-275C9D6FB437}"/>
              </a:ext>
            </a:extLst>
          </p:cNvPr>
          <p:cNvSpPr>
            <a:spLocks noGrp="1"/>
          </p:cNvSpPr>
          <p:nvPr>
            <p:ph type="ctrTitle"/>
          </p:nvPr>
        </p:nvSpPr>
        <p:spPr>
          <a:xfrm>
            <a:off x="584614" y="341200"/>
            <a:ext cx="6053177" cy="501449"/>
          </a:xfrm>
        </p:spPr>
        <p:txBody>
          <a:bodyPr>
            <a:noAutofit/>
          </a:bodyPr>
          <a:lstStyle/>
          <a:p>
            <a:pPr algn="l"/>
            <a:r>
              <a:rPr kumimoji="1" lang="ja-JP" altLang="en-US" sz="2800" spc="300" dirty="0">
                <a:solidFill>
                  <a:srgbClr val="231815"/>
                </a:solidFill>
                <a:latin typeface="BIZ UDPゴシック" panose="020B0400000000000000" pitchFamily="50" charset="-128"/>
                <a:ea typeface="BIZ UDPゴシック" panose="020B0400000000000000" pitchFamily="50" charset="-128"/>
              </a:rPr>
              <a:t>株式会社光陽社</a:t>
            </a:r>
            <a:endParaRPr kumimoji="1" lang="ja-JP" altLang="en-US" sz="2800" spc="300" dirty="0">
              <a:latin typeface="BIZ UDPゴシック" panose="020B0400000000000000" pitchFamily="50" charset="-128"/>
              <a:ea typeface="BIZ UDPゴシック" panose="020B0400000000000000" pitchFamily="50" charset="-128"/>
            </a:endParaRPr>
          </a:p>
        </p:txBody>
      </p:sp>
      <p:sp>
        <p:nvSpPr>
          <p:cNvPr id="13" name="字幕 2">
            <a:extLst>
              <a:ext uri="{FF2B5EF4-FFF2-40B4-BE49-F238E27FC236}">
                <a16:creationId xmlns:a16="http://schemas.microsoft.com/office/drawing/2014/main" id="{51D46420-D959-CD44-3C5A-9E7075D421CA}"/>
              </a:ext>
            </a:extLst>
          </p:cNvPr>
          <p:cNvSpPr>
            <a:spLocks noGrp="1"/>
          </p:cNvSpPr>
          <p:nvPr>
            <p:ph type="subTitle" idx="1"/>
          </p:nvPr>
        </p:nvSpPr>
        <p:spPr>
          <a:xfrm>
            <a:off x="7237988" y="1094505"/>
            <a:ext cx="2472789" cy="333216"/>
          </a:xfrm>
        </p:spPr>
        <p:txBody>
          <a:bodyPr>
            <a:noAutofit/>
          </a:bodyPr>
          <a:lstStyle/>
          <a:p>
            <a:pPr algn="l"/>
            <a:r>
              <a:rPr lang="ja-JP" altLang="en-US" sz="1050" i="0" u="none" strike="noStrike" spc="300" baseline="0" dirty="0">
                <a:solidFill>
                  <a:srgbClr val="231815"/>
                </a:solidFill>
                <a:latin typeface="BIZ UDPゴシック" panose="020B0400000000000000" pitchFamily="50" charset="-128"/>
                <a:ea typeface="BIZ UDPゴシック" panose="020B0400000000000000" pitchFamily="50" charset="-128"/>
              </a:rPr>
              <a:t>団体概要</a:t>
            </a:r>
            <a:endParaRPr kumimoji="1" lang="ja-JP" altLang="en-US" sz="1050" spc="300" dirty="0">
              <a:latin typeface="BIZ UDPゴシック" panose="020B0400000000000000" pitchFamily="50" charset="-128"/>
              <a:ea typeface="BIZ UDPゴシック" panose="020B0400000000000000" pitchFamily="50" charset="-128"/>
            </a:endParaRPr>
          </a:p>
        </p:txBody>
      </p:sp>
      <p:grpSp>
        <p:nvGrpSpPr>
          <p:cNvPr id="14" name="グループ化 13">
            <a:extLst>
              <a:ext uri="{FF2B5EF4-FFF2-40B4-BE49-F238E27FC236}">
                <a16:creationId xmlns:a16="http://schemas.microsoft.com/office/drawing/2014/main" id="{E620B37D-032A-E8CE-D5DB-21E51D35F4B9}"/>
              </a:ext>
            </a:extLst>
          </p:cNvPr>
          <p:cNvGrpSpPr/>
          <p:nvPr/>
        </p:nvGrpSpPr>
        <p:grpSpPr>
          <a:xfrm>
            <a:off x="7237988" y="2034119"/>
            <a:ext cx="2472789" cy="3958599"/>
            <a:chOff x="7237988" y="1935878"/>
            <a:chExt cx="2472789" cy="3958599"/>
          </a:xfrm>
        </p:grpSpPr>
        <p:grpSp>
          <p:nvGrpSpPr>
            <p:cNvPr id="10" name="グループ化 9">
              <a:extLst>
                <a:ext uri="{FF2B5EF4-FFF2-40B4-BE49-F238E27FC236}">
                  <a16:creationId xmlns:a16="http://schemas.microsoft.com/office/drawing/2014/main" id="{AC3D93A4-2ABB-9560-4BA1-02391C0DA639}"/>
                </a:ext>
              </a:extLst>
            </p:cNvPr>
            <p:cNvGrpSpPr/>
            <p:nvPr/>
          </p:nvGrpSpPr>
          <p:grpSpPr>
            <a:xfrm>
              <a:off x="7237988" y="1935878"/>
              <a:ext cx="2472789" cy="1445292"/>
              <a:chOff x="7237988" y="1935878"/>
              <a:chExt cx="2472789" cy="1445292"/>
            </a:xfrm>
          </p:grpSpPr>
          <p:sp>
            <p:nvSpPr>
              <p:cNvPr id="20" name="字幕 2">
                <a:extLst>
                  <a:ext uri="{FF2B5EF4-FFF2-40B4-BE49-F238E27FC236}">
                    <a16:creationId xmlns:a16="http://schemas.microsoft.com/office/drawing/2014/main" id="{71920424-2429-B9C0-38BC-5021260F61EF}"/>
                  </a:ext>
                </a:extLst>
              </p:cNvPr>
              <p:cNvSpPr txBox="1">
                <a:spLocks/>
              </p:cNvSpPr>
              <p:nvPr/>
            </p:nvSpPr>
            <p:spPr>
              <a:xfrm>
                <a:off x="7237988" y="1935878"/>
                <a:ext cx="825358" cy="14452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00000"/>
                  </a:lnSpc>
                  <a:spcBef>
                    <a:spcPts val="600"/>
                  </a:spcBef>
                </a:pPr>
                <a:r>
                  <a:rPr lang="zh-CN"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会</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　 </a:t>
                </a:r>
                <a:r>
                  <a:rPr lang="zh-CN"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社</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　 </a:t>
                </a:r>
                <a:r>
                  <a:rPr lang="zh-CN"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名</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　：</a:t>
                </a:r>
                <a:endParaRPr lang="en-US" altLang="zh-CN" sz="800" b="1"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r>
                  <a:rPr lang="zh-TW"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代</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　 </a:t>
                </a:r>
                <a:r>
                  <a:rPr lang="zh-TW"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表</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　 </a:t>
                </a:r>
                <a:r>
                  <a:rPr lang="zh-TW"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者</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　：</a:t>
                </a:r>
                <a:endParaRPr lang="en-US" altLang="zh-TW" sz="800" b="1" i="0" u="none" strike="noStrike" baseline="0"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本社所在地　：</a:t>
                </a:r>
                <a:endParaRPr lang="en-US" altLang="zh-TW" sz="800" b="1" i="0" u="none" strike="noStrike" baseline="0"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endParaRPr lang="en-US" altLang="ja-JP" sz="800" b="1" i="0" u="none" strike="noStrike" baseline="0"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事 業 内 容　：</a:t>
                </a:r>
                <a:endParaRPr lang="en-US" altLang="ja-JP" sz="800" b="1" i="0" u="none" strike="noStrike" baseline="0"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endParaRPr lang="en-US" altLang="ja-JP" sz="800" b="1"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r>
                  <a:rPr lang="ja-JP" altLang="en-US" sz="800" b="1" dirty="0">
                    <a:solidFill>
                      <a:srgbClr val="231815"/>
                    </a:solidFill>
                    <a:latin typeface="BIZ UDPゴシック" panose="020B0400000000000000" pitchFamily="50" charset="-128"/>
                    <a:ea typeface="BIZ UDPゴシック" panose="020B0400000000000000" pitchFamily="50" charset="-128"/>
                  </a:rPr>
                  <a:t>ウェブサイト </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a:t>
                </a:r>
                <a:endParaRPr lang="en-US" altLang="zh-CN" sz="800" b="1" dirty="0">
                  <a:solidFill>
                    <a:srgbClr val="231815"/>
                  </a:solidFill>
                  <a:latin typeface="BIZ UDPゴシック" panose="020B0400000000000000" pitchFamily="50" charset="-128"/>
                  <a:ea typeface="BIZ UDPゴシック" panose="020B0400000000000000" pitchFamily="50" charset="-128"/>
                </a:endParaRPr>
              </a:p>
            </p:txBody>
          </p:sp>
          <p:sp>
            <p:nvSpPr>
              <p:cNvPr id="21" name="字幕 2">
                <a:extLst>
                  <a:ext uri="{FF2B5EF4-FFF2-40B4-BE49-F238E27FC236}">
                    <a16:creationId xmlns:a16="http://schemas.microsoft.com/office/drawing/2014/main" id="{76403C93-EF1E-323E-B9F1-031D756AD7B4}"/>
                  </a:ext>
                </a:extLst>
              </p:cNvPr>
              <p:cNvSpPr txBox="1">
                <a:spLocks/>
              </p:cNvSpPr>
              <p:nvPr/>
            </p:nvSpPr>
            <p:spPr>
              <a:xfrm>
                <a:off x="7942919" y="1935878"/>
                <a:ext cx="1767858" cy="14452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00000"/>
                  </a:lnSpc>
                  <a:spcBef>
                    <a:spcPts val="600"/>
                  </a:spcBef>
                </a:pPr>
                <a:r>
                  <a:rPr lang="zh-CN"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株式会社　光陽社</a:t>
                </a:r>
              </a:p>
              <a:p>
                <a:pPr algn="l">
                  <a:lnSpc>
                    <a:spcPct val="100000"/>
                  </a:lnSpc>
                  <a:spcBef>
                    <a:spcPts val="600"/>
                  </a:spcBef>
                </a:pPr>
                <a:r>
                  <a:rPr lang="zh-TW"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犬養　岬太</a:t>
                </a:r>
              </a:p>
              <a:p>
                <a:pPr algn="l">
                  <a:lnSpc>
                    <a:spcPct val="100000"/>
                  </a:lnSpc>
                  <a:spcBef>
                    <a:spcPts val="600"/>
                  </a:spcBef>
                </a:pPr>
                <a:r>
                  <a:rPr lang="ja-JP"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a:t>
                </a:r>
                <a:r>
                  <a:rPr lang="en-US" altLang="ja-JP" sz="800" b="0" i="0" u="none" strike="noStrike" baseline="0" dirty="0">
                    <a:solidFill>
                      <a:srgbClr val="231815"/>
                    </a:solidFill>
                    <a:latin typeface="BIZ UDPゴシック" panose="020B0400000000000000" pitchFamily="50" charset="-128"/>
                    <a:ea typeface="BIZ UDPゴシック" panose="020B0400000000000000" pitchFamily="50" charset="-128"/>
                  </a:rPr>
                  <a:t>113-0034</a:t>
                </a:r>
              </a:p>
              <a:p>
                <a:pPr algn="l">
                  <a:lnSpc>
                    <a:spcPct val="100000"/>
                  </a:lnSpc>
                  <a:spcBef>
                    <a:spcPts val="600"/>
                  </a:spcBef>
                </a:pPr>
                <a:r>
                  <a:rPr lang="ja-JP"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東京都文京区湯島</a:t>
                </a:r>
                <a:r>
                  <a:rPr lang="en-US" altLang="ja-JP" sz="800" b="0" i="0" u="none" strike="noStrike" baseline="0" dirty="0">
                    <a:solidFill>
                      <a:srgbClr val="231815"/>
                    </a:solidFill>
                    <a:latin typeface="BIZ UDPゴシック" panose="020B0400000000000000" pitchFamily="50" charset="-128"/>
                    <a:ea typeface="BIZ UDPゴシック" panose="020B0400000000000000" pitchFamily="50" charset="-128"/>
                  </a:rPr>
                  <a:t>2-16-16 </a:t>
                </a:r>
              </a:p>
              <a:p>
                <a:pPr algn="l">
                  <a:lnSpc>
                    <a:spcPct val="100000"/>
                  </a:lnSpc>
                  <a:spcBef>
                    <a:spcPts val="600"/>
                  </a:spcBef>
                </a:pPr>
                <a:r>
                  <a:rPr lang="ja-JP"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企画、デザイン、</a:t>
                </a:r>
                <a:r>
                  <a:rPr lang="en-US" altLang="ja-JP" sz="800" b="0" i="0" u="none" strike="noStrike" baseline="0" dirty="0">
                    <a:solidFill>
                      <a:srgbClr val="231815"/>
                    </a:solidFill>
                    <a:latin typeface="BIZ UDPゴシック" panose="020B0400000000000000" pitchFamily="50" charset="-128"/>
                    <a:ea typeface="BIZ UDPゴシック" panose="020B0400000000000000" pitchFamily="50" charset="-128"/>
                  </a:rPr>
                  <a:t>DTP</a:t>
                </a:r>
                <a:r>
                  <a:rPr lang="ja-JP"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、製版、印刷</a:t>
                </a:r>
                <a:endParaRPr lang="en-US" altLang="ja-JP" sz="800"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r>
                  <a:rPr lang="ja-JP"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デジタルコンテンツ、ノベルティ</a:t>
                </a:r>
                <a:endParaRPr lang="en-US" altLang="ja-JP" sz="800" b="0" i="0" u="none" strike="noStrike" baseline="0"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r>
                  <a:rPr lang="en-US" altLang="ja-JP" sz="700" b="0" i="0" u="none" strike="noStrike" baseline="0" dirty="0">
                    <a:solidFill>
                      <a:srgbClr val="231815"/>
                    </a:solidFill>
                    <a:latin typeface="BIZ UDPゴシック" panose="020B0400000000000000" pitchFamily="50" charset="-128"/>
                    <a:ea typeface="BIZ UDPゴシック" panose="020B0400000000000000" pitchFamily="50" charset="-128"/>
                  </a:rPr>
                  <a:t>https://www.koyosha-inc.co.jp/</a:t>
                </a:r>
              </a:p>
              <a:p>
                <a:pPr algn="l">
                  <a:lnSpc>
                    <a:spcPct val="100000"/>
                  </a:lnSpc>
                  <a:spcBef>
                    <a:spcPts val="600"/>
                  </a:spcBef>
                </a:pPr>
                <a:endParaRPr lang="ja-JP" altLang="en-US" sz="800" b="0" i="0" u="none" strike="noStrike" baseline="0" dirty="0">
                  <a:solidFill>
                    <a:srgbClr val="231815"/>
                  </a:solidFill>
                  <a:latin typeface="BIZ UDPゴシック" panose="020B0400000000000000" pitchFamily="50" charset="-128"/>
                  <a:ea typeface="BIZ UDPゴシック" panose="020B0400000000000000" pitchFamily="50" charset="-128"/>
                </a:endParaRPr>
              </a:p>
            </p:txBody>
          </p:sp>
        </p:grpSp>
        <p:sp>
          <p:nvSpPr>
            <p:cNvPr id="5" name="字幕 2">
              <a:extLst>
                <a:ext uri="{FF2B5EF4-FFF2-40B4-BE49-F238E27FC236}">
                  <a16:creationId xmlns:a16="http://schemas.microsoft.com/office/drawing/2014/main" id="{4DD253C0-4AD2-1E81-0E65-331735934ADE}"/>
                </a:ext>
              </a:extLst>
            </p:cNvPr>
            <p:cNvSpPr txBox="1">
              <a:spLocks/>
            </p:cNvSpPr>
            <p:nvPr/>
          </p:nvSpPr>
          <p:spPr>
            <a:xfrm>
              <a:off x="7237989" y="3588877"/>
              <a:ext cx="2472788" cy="23056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50000"/>
                </a:lnSpc>
              </a:pPr>
              <a:r>
                <a:rPr lang="ja-JP" altLang="en-US" sz="800" dirty="0">
                  <a:solidFill>
                    <a:srgbClr val="231815"/>
                  </a:solidFill>
                  <a:latin typeface="BIZ UDPゴシック" panose="020B0400000000000000" pitchFamily="50" charset="-128"/>
                  <a:ea typeface="BIZ UDPゴシック" panose="020B0400000000000000" pitchFamily="50" charset="-128"/>
                </a:rPr>
                <a:t>私たちは企業とお客様を結ぶ情報加工のプロフェッショナルです。昭和</a:t>
              </a:r>
              <a:r>
                <a:rPr lang="en-US" altLang="ja-JP" sz="800" dirty="0">
                  <a:solidFill>
                    <a:srgbClr val="231815"/>
                  </a:solidFill>
                  <a:latin typeface="BIZ UDPゴシック" panose="020B0400000000000000" pitchFamily="50" charset="-128"/>
                  <a:ea typeface="BIZ UDPゴシック" panose="020B0400000000000000" pitchFamily="50" charset="-128"/>
                </a:rPr>
                <a:t>24 </a:t>
              </a:r>
              <a:r>
                <a:rPr lang="ja-JP" altLang="en-US" sz="800" dirty="0">
                  <a:solidFill>
                    <a:srgbClr val="231815"/>
                  </a:solidFill>
                  <a:latin typeface="BIZ UDPゴシック" panose="020B0400000000000000" pitchFamily="50" charset="-128"/>
                  <a:ea typeface="BIZ UDPゴシック" panose="020B0400000000000000" pitchFamily="50" charset="-128"/>
                </a:rPr>
                <a:t>年（</a:t>
              </a:r>
              <a:r>
                <a:rPr lang="en-US" altLang="ja-JP" sz="800" dirty="0">
                  <a:solidFill>
                    <a:srgbClr val="231815"/>
                  </a:solidFill>
                  <a:latin typeface="BIZ UDPゴシック" panose="020B0400000000000000" pitchFamily="50" charset="-128"/>
                  <a:ea typeface="BIZ UDPゴシック" panose="020B0400000000000000" pitchFamily="50" charset="-128"/>
                </a:rPr>
                <a:t>1949</a:t>
              </a:r>
              <a:r>
                <a:rPr lang="ja-JP" altLang="en-US" sz="800" dirty="0">
                  <a:solidFill>
                    <a:srgbClr val="231815"/>
                  </a:solidFill>
                  <a:latin typeface="BIZ UDPゴシック" panose="020B0400000000000000" pitchFamily="50" charset="-128"/>
                  <a:ea typeface="BIZ UDPゴシック" panose="020B0400000000000000" pitchFamily="50" charset="-128"/>
                </a:rPr>
                <a:t>年）創業。印刷工程における写真製版を主な生業としておりました。</a:t>
              </a:r>
            </a:p>
            <a:p>
              <a:pPr algn="l">
                <a:lnSpc>
                  <a:spcPct val="150000"/>
                </a:lnSpc>
              </a:pPr>
              <a:r>
                <a:rPr lang="ja-JP" altLang="en-US" sz="800" dirty="0">
                  <a:solidFill>
                    <a:srgbClr val="231815"/>
                  </a:solidFill>
                  <a:latin typeface="BIZ UDPゴシック" panose="020B0400000000000000" pitchFamily="50" charset="-128"/>
                  <a:ea typeface="BIZ UDPゴシック" panose="020B0400000000000000" pitchFamily="50" charset="-128"/>
                </a:rPr>
                <a:t>製版会社として印刷物を美しく魅せる技術と実績は日本屈指であると自負し、その実績を打ち立てた創業者の情熱は現在の作業者に受け継がれ、日々さらに精進を重ねております。今日におきましては、主業務を最終成果物である印刷まで拡大し、当社が自信と責任を持って製品をお届けできる体制を整えました。最高の品質で最高の結果を収めていただきたい。それが私たちの想いです。</a:t>
              </a:r>
              <a:endParaRPr lang="ja-JP" altLang="en-US" sz="800" dirty="0">
                <a:latin typeface="BIZ UDPゴシック" panose="020B0400000000000000" pitchFamily="50" charset="-128"/>
                <a:ea typeface="BIZ UDPゴシック" panose="020B0400000000000000" pitchFamily="50" charset="-128"/>
              </a:endParaRPr>
            </a:p>
          </p:txBody>
        </p:sp>
      </p:grpSp>
      <p:pic>
        <p:nvPicPr>
          <p:cNvPr id="6" name="グラフィックス 5">
            <a:extLst>
              <a:ext uri="{FF2B5EF4-FFF2-40B4-BE49-F238E27FC236}">
                <a16:creationId xmlns:a16="http://schemas.microsoft.com/office/drawing/2014/main" id="{6DFB2DFB-A448-1A55-0F79-DCE2AEAEB8C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32498" y="1479559"/>
            <a:ext cx="1432832" cy="333216"/>
          </a:xfrm>
          <a:prstGeom prst="rect">
            <a:avLst/>
          </a:prstGeom>
        </p:spPr>
      </p:pic>
      <p:sp>
        <p:nvSpPr>
          <p:cNvPr id="8" name="タイトル 1">
            <a:extLst>
              <a:ext uri="{FF2B5EF4-FFF2-40B4-BE49-F238E27FC236}">
                <a16:creationId xmlns:a16="http://schemas.microsoft.com/office/drawing/2014/main" id="{80D651F4-CD98-6392-F407-1205D4CC4857}"/>
              </a:ext>
            </a:extLst>
          </p:cNvPr>
          <p:cNvSpPr txBox="1">
            <a:spLocks/>
          </p:cNvSpPr>
          <p:nvPr/>
        </p:nvSpPr>
        <p:spPr>
          <a:xfrm>
            <a:off x="584614" y="1090474"/>
            <a:ext cx="6053177" cy="3273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lnSpc>
                <a:spcPct val="100000"/>
              </a:lnSpc>
              <a:spcBef>
                <a:spcPts val="1200"/>
              </a:spcBef>
            </a:pPr>
            <a:r>
              <a:rPr lang="en-US" altLang="ja-JP" sz="1600" dirty="0">
                <a:solidFill>
                  <a:srgbClr val="0099FF"/>
                </a:solidFill>
                <a:latin typeface="BIZ UDPゴシック" panose="020B0400000000000000" pitchFamily="50" charset="-128"/>
                <a:ea typeface="BIZ UDPゴシック" panose="020B0400000000000000" pitchFamily="50" charset="-128"/>
              </a:rPr>
              <a:t>2</a:t>
            </a:r>
            <a:r>
              <a:rPr lang="en-US" altLang="ja-JP" sz="1600" spc="300" dirty="0">
                <a:solidFill>
                  <a:srgbClr val="0099FF"/>
                </a:solidFill>
                <a:latin typeface="BIZ UDPゴシック" panose="020B0400000000000000" pitchFamily="50" charset="-128"/>
                <a:ea typeface="BIZ UDPゴシック" panose="020B0400000000000000" pitchFamily="50" charset="-128"/>
              </a:rPr>
              <a:t>4</a:t>
            </a:r>
            <a:r>
              <a:rPr lang="ja-JP" altLang="en-US" sz="1600" spc="300" dirty="0">
                <a:solidFill>
                  <a:srgbClr val="0099FF"/>
                </a:solidFill>
                <a:latin typeface="BIZ UDPゴシック" panose="020B0400000000000000" pitchFamily="50" charset="-128"/>
                <a:ea typeface="BIZ UDPゴシック" panose="020B0400000000000000" pitchFamily="50" charset="-128"/>
              </a:rPr>
              <a:t>時間年中無</a:t>
            </a:r>
            <a:r>
              <a:rPr lang="ja-JP" altLang="en-US" sz="1600" dirty="0">
                <a:solidFill>
                  <a:srgbClr val="0099FF"/>
                </a:solidFill>
                <a:latin typeface="BIZ UDPゴシック" panose="020B0400000000000000" pitchFamily="50" charset="-128"/>
                <a:ea typeface="BIZ UDPゴシック" panose="020B0400000000000000" pitchFamily="50" charset="-128"/>
              </a:rPr>
              <a:t>休</a:t>
            </a:r>
            <a:r>
              <a:rPr lang="ja-JP" altLang="en-US" sz="1600" spc="300" dirty="0">
                <a:solidFill>
                  <a:srgbClr val="0099FF"/>
                </a:solidFill>
                <a:latin typeface="BIZ UDPゴシック" panose="020B0400000000000000" pitchFamily="50" charset="-128"/>
                <a:ea typeface="BIZ UDPゴシック" panose="020B0400000000000000" pitchFamily="50" charset="-128"/>
              </a:rPr>
              <a:t>・超短納期・高品質に対応</a:t>
            </a:r>
          </a:p>
        </p:txBody>
      </p:sp>
      <p:sp>
        <p:nvSpPr>
          <p:cNvPr id="12" name="タイトル 1">
            <a:extLst>
              <a:ext uri="{FF2B5EF4-FFF2-40B4-BE49-F238E27FC236}">
                <a16:creationId xmlns:a16="http://schemas.microsoft.com/office/drawing/2014/main" id="{398F23D7-BE87-C26E-C19E-9822BD995874}"/>
              </a:ext>
            </a:extLst>
          </p:cNvPr>
          <p:cNvSpPr txBox="1">
            <a:spLocks/>
          </p:cNvSpPr>
          <p:nvPr/>
        </p:nvSpPr>
        <p:spPr>
          <a:xfrm>
            <a:off x="584614" y="3239981"/>
            <a:ext cx="6205373" cy="3273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lnSpc>
                <a:spcPct val="100000"/>
              </a:lnSpc>
              <a:spcBef>
                <a:spcPts val="1200"/>
              </a:spcBef>
            </a:pPr>
            <a:r>
              <a:rPr lang="en-US" altLang="ja-JP" sz="1600" dirty="0">
                <a:solidFill>
                  <a:srgbClr val="0099FF"/>
                </a:solidFill>
                <a:latin typeface="BIZ UDPゴシック" panose="020B0400000000000000" pitchFamily="50" charset="-128"/>
                <a:ea typeface="BIZ UDPゴシック" panose="020B0400000000000000" pitchFamily="50" charset="-128"/>
              </a:rPr>
              <a:t>CO</a:t>
            </a:r>
            <a:r>
              <a:rPr lang="en-US" altLang="ja-JP" sz="1000" dirty="0">
                <a:solidFill>
                  <a:srgbClr val="0099FF"/>
                </a:solidFill>
                <a:latin typeface="BIZ UDPゴシック" panose="020B0400000000000000" pitchFamily="50" charset="-128"/>
                <a:ea typeface="BIZ UDPゴシック" panose="020B0400000000000000" pitchFamily="50" charset="-128"/>
              </a:rPr>
              <a:t>2</a:t>
            </a:r>
            <a:r>
              <a:rPr lang="ja-JP" altLang="en-US" sz="1600" dirty="0">
                <a:solidFill>
                  <a:srgbClr val="0099FF"/>
                </a:solidFill>
                <a:latin typeface="BIZ UDPゴシック" panose="020B0400000000000000" pitchFamily="50" charset="-128"/>
                <a:ea typeface="BIZ UDPゴシック" panose="020B0400000000000000" pitchFamily="50" charset="-128"/>
              </a:rPr>
              <a:t>排出量を算定することができる環境配慮型プリント</a:t>
            </a:r>
          </a:p>
        </p:txBody>
      </p:sp>
      <p:sp>
        <p:nvSpPr>
          <p:cNvPr id="18" name="字幕 2">
            <a:extLst>
              <a:ext uri="{FF2B5EF4-FFF2-40B4-BE49-F238E27FC236}">
                <a16:creationId xmlns:a16="http://schemas.microsoft.com/office/drawing/2014/main" id="{2DD8C0CE-4F97-B83C-7958-1127BCB65DCE}"/>
              </a:ext>
            </a:extLst>
          </p:cNvPr>
          <p:cNvSpPr txBox="1">
            <a:spLocks/>
          </p:cNvSpPr>
          <p:nvPr/>
        </p:nvSpPr>
        <p:spPr>
          <a:xfrm>
            <a:off x="584614" y="1420450"/>
            <a:ext cx="6005112" cy="73330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ts val="1300"/>
              </a:lnSpc>
              <a:spcBef>
                <a:spcPts val="600"/>
              </a:spcBef>
            </a:pPr>
            <a:r>
              <a:rPr lang="ja-JP" altLang="en-US" sz="900" b="0" i="0" u="none" strike="noStrike" baseline="0" dirty="0">
                <a:latin typeface="BIZ UDPゴシック" panose="020B0400000000000000" pitchFamily="50" charset="-128"/>
                <a:ea typeface="BIZ UDPゴシック" panose="020B0400000000000000" pitchFamily="50" charset="-128"/>
              </a:rPr>
              <a:t>飯能プリンティングセンター</a:t>
            </a:r>
            <a:r>
              <a:rPr lang="en-US" altLang="ja-JP" sz="900" b="0" i="0" u="none" strike="noStrike" baseline="0" dirty="0">
                <a:latin typeface="BIZ UDPゴシック" panose="020B0400000000000000" pitchFamily="50" charset="-128"/>
                <a:ea typeface="BIZ UDPゴシック" panose="020B0400000000000000" pitchFamily="50" charset="-128"/>
              </a:rPr>
              <a:t>BASE</a:t>
            </a:r>
            <a:r>
              <a:rPr lang="ja-JP" altLang="en-US" sz="900" b="0" i="0" u="none" strike="noStrike" baseline="0" dirty="0">
                <a:latin typeface="BIZ UDPゴシック" panose="020B0400000000000000" pitchFamily="50" charset="-128"/>
                <a:ea typeface="BIZ UDPゴシック" panose="020B0400000000000000" pitchFamily="50" charset="-128"/>
              </a:rPr>
              <a:t>は、年末年始を除き、</a:t>
            </a:r>
            <a:r>
              <a:rPr lang="en-US" altLang="ja-JP" sz="900" b="0" i="0" u="none" strike="noStrike" baseline="0" dirty="0">
                <a:latin typeface="BIZ UDPゴシック" panose="020B0400000000000000" pitchFamily="50" charset="-128"/>
                <a:ea typeface="BIZ UDPゴシック" panose="020B0400000000000000" pitchFamily="50" charset="-128"/>
              </a:rPr>
              <a:t>24</a:t>
            </a:r>
            <a:r>
              <a:rPr lang="ja-JP" altLang="en-US" sz="900" b="0" i="0" u="none" strike="noStrike" baseline="0" dirty="0">
                <a:latin typeface="BIZ UDPゴシック" panose="020B0400000000000000" pitchFamily="50" charset="-128"/>
                <a:ea typeface="BIZ UDPゴシック" panose="020B0400000000000000" pitchFamily="50" charset="-128"/>
              </a:rPr>
              <a:t>時間・年中無休で稼働しています。</a:t>
            </a:r>
            <a:r>
              <a:rPr lang="ja-JP" altLang="en-US" sz="900" b="1" i="0" u="none" strike="noStrike" baseline="0" dirty="0">
                <a:latin typeface="BIZ UDPゴシック" panose="020B0400000000000000" pitchFamily="50" charset="-128"/>
                <a:ea typeface="BIZ UDPゴシック" panose="020B0400000000000000" pitchFamily="50" charset="-128"/>
              </a:rPr>
              <a:t>常備した用紙での印刷であれば、朝に印刷データをお預かりし、その日の夕方に発送することも可能です</a:t>
            </a:r>
            <a:r>
              <a:rPr lang="ja-JP" altLang="en-US" sz="900" b="1" dirty="0">
                <a:latin typeface="BIZ UDPゴシック" panose="020B0400000000000000" pitchFamily="50" charset="-128"/>
                <a:ea typeface="BIZ UDPゴシック" panose="020B0400000000000000" pitchFamily="50" charset="-128"/>
              </a:rPr>
              <a:t>。</a:t>
            </a:r>
            <a:r>
              <a:rPr lang="ja-JP" altLang="en-US" sz="900" b="0" i="0" u="none" strike="noStrike" baseline="0" dirty="0">
                <a:latin typeface="BIZ UDPゴシック" panose="020B0400000000000000" pitchFamily="50" charset="-128"/>
                <a:ea typeface="BIZ UDPゴシック" panose="020B0400000000000000" pitchFamily="50" charset="-128"/>
              </a:rPr>
              <a:t>両面同時印刷が可能な</a:t>
            </a:r>
            <a:r>
              <a:rPr lang="en-US" altLang="ja-JP" sz="900" b="0" i="0" u="none" strike="noStrike" baseline="0" dirty="0">
                <a:latin typeface="BIZ UDPゴシック" panose="020B0400000000000000" pitchFamily="50" charset="-128"/>
                <a:ea typeface="BIZ UDPゴシック" panose="020B0400000000000000" pitchFamily="50" charset="-128"/>
              </a:rPr>
              <a:t>H-UV</a:t>
            </a:r>
            <a:r>
              <a:rPr lang="ja-JP" altLang="en-US" sz="900" b="0" i="0" u="none" strike="noStrike" baseline="0" dirty="0">
                <a:latin typeface="BIZ UDPゴシック" panose="020B0400000000000000" pitchFamily="50" charset="-128"/>
                <a:ea typeface="BIZ UDPゴシック" panose="020B0400000000000000" pitchFamily="50" charset="-128"/>
              </a:rPr>
              <a:t>タイプの印刷機を２台導入。スピーディーにそして確実な作業を行い、高品質な印刷物をご提供し続けます。</a:t>
            </a:r>
            <a:endParaRPr lang="en-US" altLang="ja-JP" sz="900" b="0" i="0" u="none" strike="noStrike" baseline="0" dirty="0">
              <a:latin typeface="BIZ UDPゴシック" panose="020B0400000000000000" pitchFamily="50" charset="-128"/>
              <a:ea typeface="BIZ UDPゴシック" panose="020B0400000000000000" pitchFamily="50" charset="-128"/>
            </a:endParaRPr>
          </a:p>
          <a:p>
            <a:pPr algn="l">
              <a:lnSpc>
                <a:spcPts val="1300"/>
              </a:lnSpc>
              <a:spcBef>
                <a:spcPts val="600"/>
              </a:spcBef>
            </a:pPr>
            <a:endParaRPr lang="en-US" altLang="ja-JP" sz="900" dirty="0">
              <a:latin typeface="BIZ UDPゴシック" panose="020B0400000000000000" pitchFamily="50" charset="-128"/>
              <a:ea typeface="BIZ UDPゴシック" panose="020B0400000000000000" pitchFamily="50" charset="-128"/>
            </a:endParaRPr>
          </a:p>
        </p:txBody>
      </p:sp>
      <p:sp>
        <p:nvSpPr>
          <p:cNvPr id="3" name="字幕 2">
            <a:extLst>
              <a:ext uri="{FF2B5EF4-FFF2-40B4-BE49-F238E27FC236}">
                <a16:creationId xmlns:a16="http://schemas.microsoft.com/office/drawing/2014/main" id="{392EC674-C653-F56E-2CAE-9FFCFC31F1AC}"/>
              </a:ext>
            </a:extLst>
          </p:cNvPr>
          <p:cNvSpPr txBox="1">
            <a:spLocks/>
          </p:cNvSpPr>
          <p:nvPr/>
        </p:nvSpPr>
        <p:spPr>
          <a:xfrm>
            <a:off x="584614" y="3558249"/>
            <a:ext cx="6005112" cy="9003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ts val="1300"/>
              </a:lnSpc>
              <a:spcBef>
                <a:spcPts val="600"/>
              </a:spcBef>
            </a:pPr>
            <a:r>
              <a:rPr lang="ja-JP" altLang="en-US" sz="900" b="0" i="0" u="none" strike="noStrike" baseline="0" dirty="0">
                <a:latin typeface="BIZ UDPゴシック" panose="020B0400000000000000" pitchFamily="50" charset="-128"/>
                <a:ea typeface="BIZ UDPゴシック" panose="020B0400000000000000" pitchFamily="50" charset="-128"/>
              </a:rPr>
              <a:t>光陽社グループは全体で、太陽光パネルによる自家発電、再エネ電力、非化石証書、省エネクレジットにて、</a:t>
            </a:r>
            <a:r>
              <a:rPr lang="en-US" altLang="ja-JP" sz="900" b="0" i="0" u="none" strike="noStrike" baseline="0" dirty="0">
                <a:latin typeface="BIZ UDPゴシック" panose="020B0400000000000000" pitchFamily="50" charset="-128"/>
                <a:ea typeface="BIZ UDPゴシック" panose="020B0400000000000000" pitchFamily="50" charset="-128"/>
              </a:rPr>
              <a:t>Scope1,2</a:t>
            </a:r>
            <a:r>
              <a:rPr lang="ja-JP" altLang="en-US" sz="900" b="0" i="0" u="none" strike="noStrike" baseline="0" dirty="0">
                <a:latin typeface="BIZ UDPゴシック" panose="020B0400000000000000" pitchFamily="50" charset="-128"/>
                <a:ea typeface="BIZ UDPゴシック" panose="020B0400000000000000" pitchFamily="50" charset="-128"/>
              </a:rPr>
              <a:t>の</a:t>
            </a:r>
            <a:r>
              <a:rPr lang="en-US" altLang="ja-JP" sz="900" b="0" i="0" u="none" strike="noStrike" baseline="0" dirty="0">
                <a:latin typeface="BIZ UDPゴシック" panose="020B0400000000000000" pitchFamily="50" charset="-128"/>
                <a:ea typeface="BIZ UDPゴシック" panose="020B0400000000000000" pitchFamily="50" charset="-128"/>
              </a:rPr>
              <a:t>CO</a:t>
            </a:r>
            <a:r>
              <a:rPr lang="en-US" altLang="ja-JP" sz="700" b="0" i="0" u="none" strike="noStrike" baseline="0" dirty="0">
                <a:latin typeface="BIZ UDPゴシック" panose="020B0400000000000000" pitchFamily="50" charset="-128"/>
                <a:ea typeface="BIZ UDPゴシック" panose="020B0400000000000000" pitchFamily="50" charset="-128"/>
              </a:rPr>
              <a:t>2</a:t>
            </a:r>
            <a:r>
              <a:rPr lang="ja-JP" altLang="en-US" sz="900" b="0" i="0" u="none" strike="noStrike" baseline="0" dirty="0">
                <a:latin typeface="BIZ UDPゴシック" panose="020B0400000000000000" pitchFamily="50" charset="-128"/>
                <a:ea typeface="BIZ UDPゴシック" panose="020B0400000000000000" pitchFamily="50" charset="-128"/>
              </a:rPr>
              <a:t>排出量を、実質ゼロにしています。カーボンゼロで稼働する弊社工場で印刷した製品は、カーボンゼロプリントマークを表示してご提供可能です。さらに、エネルギー以外で発生する</a:t>
            </a:r>
            <a:r>
              <a:rPr lang="en-US" altLang="ja-JP" sz="900" b="0" i="0" u="none" strike="noStrike" baseline="0" dirty="0">
                <a:latin typeface="BIZ UDPゴシック" panose="020B0400000000000000" pitchFamily="50" charset="-128"/>
                <a:ea typeface="BIZ UDPゴシック" panose="020B0400000000000000" pitchFamily="50" charset="-128"/>
              </a:rPr>
              <a:t>CO</a:t>
            </a:r>
            <a:r>
              <a:rPr lang="en-US" altLang="ja-JP" sz="700" b="0" i="0" u="none" strike="noStrike" baseline="0" dirty="0">
                <a:latin typeface="BIZ UDPゴシック" panose="020B0400000000000000" pitchFamily="50" charset="-128"/>
                <a:ea typeface="BIZ UDPゴシック" panose="020B0400000000000000" pitchFamily="50" charset="-128"/>
              </a:rPr>
              <a:t>2</a:t>
            </a:r>
            <a:r>
              <a:rPr lang="ja-JP" altLang="en-US" sz="900" b="0" i="0" u="none" strike="noStrike" baseline="0" dirty="0">
                <a:latin typeface="BIZ UDPゴシック" panose="020B0400000000000000" pitchFamily="50" charset="-128"/>
                <a:ea typeface="BIZ UDPゴシック" panose="020B0400000000000000" pitchFamily="50" charset="-128"/>
              </a:rPr>
              <a:t>を、カーボンオフセットした製品には、カーボンニュートラルプリントマークを表示することが可能です。</a:t>
            </a:r>
            <a:endParaRPr lang="en-US" altLang="ja-JP" sz="900" dirty="0">
              <a:latin typeface="BIZ UDPゴシック" panose="020B0400000000000000" pitchFamily="50" charset="-128"/>
              <a:ea typeface="BIZ UDPゴシック" panose="020B0400000000000000" pitchFamily="50" charset="-128"/>
            </a:endParaRPr>
          </a:p>
        </p:txBody>
      </p:sp>
      <p:pic>
        <p:nvPicPr>
          <p:cNvPr id="2" name="図 1">
            <a:extLst>
              <a:ext uri="{FF2B5EF4-FFF2-40B4-BE49-F238E27FC236}">
                <a16:creationId xmlns:a16="http://schemas.microsoft.com/office/drawing/2014/main" id="{166E245B-6DAB-CB58-01DB-F980C77DE5AA}"/>
              </a:ext>
            </a:extLst>
          </p:cNvPr>
          <p:cNvPicPr>
            <a:picLocks noChangeAspect="1"/>
          </p:cNvPicPr>
          <p:nvPr/>
        </p:nvPicPr>
        <p:blipFill rotWithShape="1">
          <a:blip r:embed="rId5">
            <a:extLst>
              <a:ext uri="{28A0092B-C50C-407E-A947-70E740481C1C}">
                <a14:useLocalDpi xmlns:a14="http://schemas.microsoft.com/office/drawing/2010/main" val="0"/>
              </a:ext>
            </a:extLst>
          </a:blip>
          <a:srcRect l="178" t="22904" r="2956" b="29729"/>
          <a:stretch/>
        </p:blipFill>
        <p:spPr>
          <a:xfrm>
            <a:off x="720639" y="2171389"/>
            <a:ext cx="2539687" cy="828237"/>
          </a:xfrm>
          <a:prstGeom prst="rect">
            <a:avLst/>
          </a:prstGeom>
        </p:spPr>
      </p:pic>
      <p:pic>
        <p:nvPicPr>
          <p:cNvPr id="22" name="図 21" descr="窓に付いている建物&#10;&#10;低い精度で自動的に生成された説明">
            <a:extLst>
              <a:ext uri="{FF2B5EF4-FFF2-40B4-BE49-F238E27FC236}">
                <a16:creationId xmlns:a16="http://schemas.microsoft.com/office/drawing/2014/main" id="{272CE7E0-D4AC-B738-16AC-9E08CF3C24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39831" y="2171389"/>
            <a:ext cx="2539688" cy="830908"/>
          </a:xfrm>
          <a:prstGeom prst="rect">
            <a:avLst/>
          </a:prstGeom>
        </p:spPr>
      </p:pic>
    </p:spTree>
    <p:extLst>
      <p:ext uri="{BB962C8B-B14F-4D97-AF65-F5344CB8AC3E}">
        <p14:creationId xmlns:p14="http://schemas.microsoft.com/office/powerpoint/2010/main" val="2515273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9EA50-2FDA-9AB0-439C-4BF62C54F273}"/>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913BBAEB-A3DB-8B72-D53D-CBEF6A713EA5}"/>
              </a:ext>
            </a:extLst>
          </p:cNvPr>
          <p:cNvSpPr/>
          <p:nvPr/>
        </p:nvSpPr>
        <p:spPr>
          <a:xfrm>
            <a:off x="7026000" y="0"/>
            <a:ext cx="2880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タイトル 1">
            <a:extLst>
              <a:ext uri="{FF2B5EF4-FFF2-40B4-BE49-F238E27FC236}">
                <a16:creationId xmlns:a16="http://schemas.microsoft.com/office/drawing/2014/main" id="{79A06E19-CFC8-7019-578B-C117A5DE2AF9}"/>
              </a:ext>
            </a:extLst>
          </p:cNvPr>
          <p:cNvSpPr>
            <a:spLocks noGrp="1"/>
          </p:cNvSpPr>
          <p:nvPr>
            <p:ph type="ctrTitle"/>
          </p:nvPr>
        </p:nvSpPr>
        <p:spPr>
          <a:xfrm>
            <a:off x="584614" y="341200"/>
            <a:ext cx="6053177" cy="501449"/>
          </a:xfrm>
        </p:spPr>
        <p:txBody>
          <a:bodyPr>
            <a:noAutofit/>
          </a:bodyPr>
          <a:lstStyle/>
          <a:p>
            <a:pPr algn="l"/>
            <a:r>
              <a:rPr kumimoji="1" lang="ja-JP" altLang="en-US" sz="2800" spc="300" dirty="0">
                <a:solidFill>
                  <a:srgbClr val="231815"/>
                </a:solidFill>
                <a:latin typeface="BIZ UDPゴシック" panose="020B0400000000000000" pitchFamily="50" charset="-128"/>
                <a:ea typeface="BIZ UDPゴシック" panose="020B0400000000000000" pitchFamily="50" charset="-128"/>
              </a:rPr>
              <a:t>株式会社光陽社</a:t>
            </a:r>
            <a:endParaRPr kumimoji="1" lang="ja-JP" altLang="en-US" sz="2800" spc="300" dirty="0">
              <a:latin typeface="BIZ UDPゴシック" panose="020B0400000000000000" pitchFamily="50" charset="-128"/>
              <a:ea typeface="BIZ UDPゴシック" panose="020B0400000000000000" pitchFamily="50" charset="-128"/>
            </a:endParaRPr>
          </a:p>
        </p:txBody>
      </p:sp>
      <p:sp>
        <p:nvSpPr>
          <p:cNvPr id="13" name="字幕 2">
            <a:extLst>
              <a:ext uri="{FF2B5EF4-FFF2-40B4-BE49-F238E27FC236}">
                <a16:creationId xmlns:a16="http://schemas.microsoft.com/office/drawing/2014/main" id="{BCBBFD61-35BE-530D-E8A7-1C7F0F61101A}"/>
              </a:ext>
            </a:extLst>
          </p:cNvPr>
          <p:cNvSpPr>
            <a:spLocks noGrp="1"/>
          </p:cNvSpPr>
          <p:nvPr>
            <p:ph type="subTitle" idx="1"/>
          </p:nvPr>
        </p:nvSpPr>
        <p:spPr>
          <a:xfrm>
            <a:off x="7237988" y="1094505"/>
            <a:ext cx="2472789" cy="333216"/>
          </a:xfrm>
        </p:spPr>
        <p:txBody>
          <a:bodyPr>
            <a:noAutofit/>
          </a:bodyPr>
          <a:lstStyle/>
          <a:p>
            <a:pPr algn="l"/>
            <a:r>
              <a:rPr lang="ja-JP" altLang="en-US" sz="1050" i="0" u="none" strike="noStrike" spc="300" baseline="0" dirty="0">
                <a:solidFill>
                  <a:srgbClr val="231815"/>
                </a:solidFill>
                <a:latin typeface="BIZ UDPゴシック" panose="020B0400000000000000" pitchFamily="50" charset="-128"/>
                <a:ea typeface="BIZ UDPゴシック" panose="020B0400000000000000" pitchFamily="50" charset="-128"/>
              </a:rPr>
              <a:t>団体概要</a:t>
            </a:r>
            <a:endParaRPr kumimoji="1" lang="ja-JP" altLang="en-US" sz="1050" spc="300" dirty="0">
              <a:latin typeface="BIZ UDPゴシック" panose="020B0400000000000000" pitchFamily="50" charset="-128"/>
              <a:ea typeface="BIZ UDPゴシック" panose="020B0400000000000000" pitchFamily="50" charset="-128"/>
            </a:endParaRPr>
          </a:p>
        </p:txBody>
      </p:sp>
      <p:grpSp>
        <p:nvGrpSpPr>
          <p:cNvPr id="14" name="グループ化 13">
            <a:extLst>
              <a:ext uri="{FF2B5EF4-FFF2-40B4-BE49-F238E27FC236}">
                <a16:creationId xmlns:a16="http://schemas.microsoft.com/office/drawing/2014/main" id="{CC92C5D3-5D8E-76D9-032C-2D11C093546D}"/>
              </a:ext>
            </a:extLst>
          </p:cNvPr>
          <p:cNvGrpSpPr/>
          <p:nvPr/>
        </p:nvGrpSpPr>
        <p:grpSpPr>
          <a:xfrm>
            <a:off x="7237988" y="2034119"/>
            <a:ext cx="2472789" cy="3958599"/>
            <a:chOff x="7237988" y="1935878"/>
            <a:chExt cx="2472789" cy="3958599"/>
          </a:xfrm>
        </p:grpSpPr>
        <p:grpSp>
          <p:nvGrpSpPr>
            <p:cNvPr id="10" name="グループ化 9">
              <a:extLst>
                <a:ext uri="{FF2B5EF4-FFF2-40B4-BE49-F238E27FC236}">
                  <a16:creationId xmlns:a16="http://schemas.microsoft.com/office/drawing/2014/main" id="{FEE9D4CC-71E1-B5FB-9915-BADD51888006}"/>
                </a:ext>
              </a:extLst>
            </p:cNvPr>
            <p:cNvGrpSpPr/>
            <p:nvPr/>
          </p:nvGrpSpPr>
          <p:grpSpPr>
            <a:xfrm>
              <a:off x="7237988" y="1935878"/>
              <a:ext cx="2472789" cy="1445292"/>
              <a:chOff x="7237988" y="1935878"/>
              <a:chExt cx="2472789" cy="1445292"/>
            </a:xfrm>
          </p:grpSpPr>
          <p:sp>
            <p:nvSpPr>
              <p:cNvPr id="20" name="字幕 2">
                <a:extLst>
                  <a:ext uri="{FF2B5EF4-FFF2-40B4-BE49-F238E27FC236}">
                    <a16:creationId xmlns:a16="http://schemas.microsoft.com/office/drawing/2014/main" id="{0561DA86-127B-68FF-D478-00217CDD3A30}"/>
                  </a:ext>
                </a:extLst>
              </p:cNvPr>
              <p:cNvSpPr txBox="1">
                <a:spLocks/>
              </p:cNvSpPr>
              <p:nvPr/>
            </p:nvSpPr>
            <p:spPr>
              <a:xfrm>
                <a:off x="7237988" y="1935878"/>
                <a:ext cx="825358" cy="14452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00000"/>
                  </a:lnSpc>
                  <a:spcBef>
                    <a:spcPts val="600"/>
                  </a:spcBef>
                </a:pPr>
                <a:r>
                  <a:rPr lang="zh-CN"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会</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　 </a:t>
                </a:r>
                <a:r>
                  <a:rPr lang="zh-CN"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社</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　 </a:t>
                </a:r>
                <a:r>
                  <a:rPr lang="zh-CN"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名</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　：</a:t>
                </a:r>
                <a:endParaRPr lang="en-US" altLang="zh-CN" sz="800" b="1"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r>
                  <a:rPr lang="zh-TW"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代</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　 </a:t>
                </a:r>
                <a:r>
                  <a:rPr lang="zh-TW"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表</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　 </a:t>
                </a:r>
                <a:r>
                  <a:rPr lang="zh-TW"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者</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　：</a:t>
                </a:r>
                <a:endParaRPr lang="en-US" altLang="zh-TW" sz="800" b="1" i="0" u="none" strike="noStrike" baseline="0"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本社所在地　：</a:t>
                </a:r>
                <a:endParaRPr lang="en-US" altLang="zh-TW" sz="800" b="1" i="0" u="none" strike="noStrike" baseline="0"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endParaRPr lang="en-US" altLang="ja-JP" sz="800" b="1" i="0" u="none" strike="noStrike" baseline="0"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事 業 内 容　：</a:t>
                </a:r>
                <a:endParaRPr lang="en-US" altLang="ja-JP" sz="800" b="1" i="0" u="none" strike="noStrike" baseline="0"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endParaRPr lang="en-US" altLang="ja-JP" sz="800" b="1"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r>
                  <a:rPr lang="ja-JP" altLang="en-US" sz="800" b="1" dirty="0">
                    <a:solidFill>
                      <a:srgbClr val="231815"/>
                    </a:solidFill>
                    <a:latin typeface="BIZ UDPゴシック" panose="020B0400000000000000" pitchFamily="50" charset="-128"/>
                    <a:ea typeface="BIZ UDPゴシック" panose="020B0400000000000000" pitchFamily="50" charset="-128"/>
                  </a:rPr>
                  <a:t>ウェブサイト </a:t>
                </a:r>
                <a:r>
                  <a:rPr lang="ja-JP" altLang="en-US" sz="800" b="1" i="0" u="none" strike="noStrike" baseline="0" dirty="0">
                    <a:solidFill>
                      <a:srgbClr val="231815"/>
                    </a:solidFill>
                    <a:latin typeface="BIZ UDPゴシック" panose="020B0400000000000000" pitchFamily="50" charset="-128"/>
                    <a:ea typeface="BIZ UDPゴシック" panose="020B0400000000000000" pitchFamily="50" charset="-128"/>
                  </a:rPr>
                  <a:t>：</a:t>
                </a:r>
                <a:endParaRPr lang="en-US" altLang="zh-CN" sz="800" b="1" dirty="0">
                  <a:solidFill>
                    <a:srgbClr val="231815"/>
                  </a:solidFill>
                  <a:latin typeface="BIZ UDPゴシック" panose="020B0400000000000000" pitchFamily="50" charset="-128"/>
                  <a:ea typeface="BIZ UDPゴシック" panose="020B0400000000000000" pitchFamily="50" charset="-128"/>
                </a:endParaRPr>
              </a:p>
            </p:txBody>
          </p:sp>
          <p:sp>
            <p:nvSpPr>
              <p:cNvPr id="21" name="字幕 2">
                <a:extLst>
                  <a:ext uri="{FF2B5EF4-FFF2-40B4-BE49-F238E27FC236}">
                    <a16:creationId xmlns:a16="http://schemas.microsoft.com/office/drawing/2014/main" id="{E97FE7E4-C67B-50F2-8693-98F00486F9F7}"/>
                  </a:ext>
                </a:extLst>
              </p:cNvPr>
              <p:cNvSpPr txBox="1">
                <a:spLocks/>
              </p:cNvSpPr>
              <p:nvPr/>
            </p:nvSpPr>
            <p:spPr>
              <a:xfrm>
                <a:off x="7942919" y="1935878"/>
                <a:ext cx="1767858" cy="14452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00000"/>
                  </a:lnSpc>
                  <a:spcBef>
                    <a:spcPts val="600"/>
                  </a:spcBef>
                </a:pPr>
                <a:r>
                  <a:rPr lang="zh-CN"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株式会社　光陽社</a:t>
                </a:r>
              </a:p>
              <a:p>
                <a:pPr algn="l">
                  <a:lnSpc>
                    <a:spcPct val="100000"/>
                  </a:lnSpc>
                  <a:spcBef>
                    <a:spcPts val="600"/>
                  </a:spcBef>
                </a:pPr>
                <a:r>
                  <a:rPr lang="zh-TW"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犬養　岬太</a:t>
                </a:r>
              </a:p>
              <a:p>
                <a:pPr algn="l">
                  <a:lnSpc>
                    <a:spcPct val="100000"/>
                  </a:lnSpc>
                  <a:spcBef>
                    <a:spcPts val="600"/>
                  </a:spcBef>
                </a:pPr>
                <a:r>
                  <a:rPr lang="ja-JP"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a:t>
                </a:r>
                <a:r>
                  <a:rPr lang="en-US" altLang="ja-JP" sz="800" b="0" i="0" u="none" strike="noStrike" baseline="0" dirty="0">
                    <a:solidFill>
                      <a:srgbClr val="231815"/>
                    </a:solidFill>
                    <a:latin typeface="BIZ UDPゴシック" panose="020B0400000000000000" pitchFamily="50" charset="-128"/>
                    <a:ea typeface="BIZ UDPゴシック" panose="020B0400000000000000" pitchFamily="50" charset="-128"/>
                  </a:rPr>
                  <a:t>113-0034</a:t>
                </a:r>
              </a:p>
              <a:p>
                <a:pPr algn="l">
                  <a:lnSpc>
                    <a:spcPct val="100000"/>
                  </a:lnSpc>
                  <a:spcBef>
                    <a:spcPts val="600"/>
                  </a:spcBef>
                </a:pPr>
                <a:r>
                  <a:rPr lang="ja-JP"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東京都文京区湯島</a:t>
                </a:r>
                <a:r>
                  <a:rPr lang="en-US" altLang="ja-JP" sz="800" b="0" i="0" u="none" strike="noStrike" baseline="0" dirty="0">
                    <a:solidFill>
                      <a:srgbClr val="231815"/>
                    </a:solidFill>
                    <a:latin typeface="BIZ UDPゴシック" panose="020B0400000000000000" pitchFamily="50" charset="-128"/>
                    <a:ea typeface="BIZ UDPゴシック" panose="020B0400000000000000" pitchFamily="50" charset="-128"/>
                  </a:rPr>
                  <a:t>2-16-16 </a:t>
                </a:r>
              </a:p>
              <a:p>
                <a:pPr algn="l">
                  <a:lnSpc>
                    <a:spcPct val="100000"/>
                  </a:lnSpc>
                  <a:spcBef>
                    <a:spcPts val="600"/>
                  </a:spcBef>
                </a:pPr>
                <a:r>
                  <a:rPr lang="ja-JP"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企画、デザイン、</a:t>
                </a:r>
                <a:r>
                  <a:rPr lang="en-US" altLang="ja-JP" sz="800" b="0" i="0" u="none" strike="noStrike" baseline="0" dirty="0">
                    <a:solidFill>
                      <a:srgbClr val="231815"/>
                    </a:solidFill>
                    <a:latin typeface="BIZ UDPゴシック" panose="020B0400000000000000" pitchFamily="50" charset="-128"/>
                    <a:ea typeface="BIZ UDPゴシック" panose="020B0400000000000000" pitchFamily="50" charset="-128"/>
                  </a:rPr>
                  <a:t>DTP</a:t>
                </a:r>
                <a:r>
                  <a:rPr lang="ja-JP"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、製版、印刷</a:t>
                </a:r>
                <a:endParaRPr lang="en-US" altLang="ja-JP" sz="800"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r>
                  <a:rPr lang="ja-JP" altLang="en-US" sz="800" b="0" i="0" u="none" strike="noStrike" baseline="0" dirty="0">
                    <a:solidFill>
                      <a:srgbClr val="231815"/>
                    </a:solidFill>
                    <a:latin typeface="BIZ UDPゴシック" panose="020B0400000000000000" pitchFamily="50" charset="-128"/>
                    <a:ea typeface="BIZ UDPゴシック" panose="020B0400000000000000" pitchFamily="50" charset="-128"/>
                  </a:rPr>
                  <a:t>デジタルコンテンツ、ノベルティ</a:t>
                </a:r>
                <a:endParaRPr lang="en-US" altLang="ja-JP" sz="800" b="0" i="0" u="none" strike="noStrike" baseline="0" dirty="0">
                  <a:solidFill>
                    <a:srgbClr val="231815"/>
                  </a:solidFill>
                  <a:latin typeface="BIZ UDPゴシック" panose="020B0400000000000000" pitchFamily="50" charset="-128"/>
                  <a:ea typeface="BIZ UDPゴシック" panose="020B0400000000000000" pitchFamily="50" charset="-128"/>
                </a:endParaRPr>
              </a:p>
              <a:p>
                <a:pPr algn="l">
                  <a:lnSpc>
                    <a:spcPct val="100000"/>
                  </a:lnSpc>
                  <a:spcBef>
                    <a:spcPts val="600"/>
                  </a:spcBef>
                </a:pPr>
                <a:r>
                  <a:rPr lang="en-US" altLang="ja-JP" sz="700" b="0" i="0" u="none" strike="noStrike" baseline="0" dirty="0">
                    <a:solidFill>
                      <a:srgbClr val="231815"/>
                    </a:solidFill>
                    <a:latin typeface="BIZ UDPゴシック" panose="020B0400000000000000" pitchFamily="50" charset="-128"/>
                    <a:ea typeface="BIZ UDPゴシック" panose="020B0400000000000000" pitchFamily="50" charset="-128"/>
                  </a:rPr>
                  <a:t>https://www.koyosha-inc.co.jp/</a:t>
                </a:r>
              </a:p>
              <a:p>
                <a:pPr algn="l">
                  <a:lnSpc>
                    <a:spcPct val="100000"/>
                  </a:lnSpc>
                  <a:spcBef>
                    <a:spcPts val="600"/>
                  </a:spcBef>
                </a:pPr>
                <a:endParaRPr lang="ja-JP" altLang="en-US" sz="800" b="0" i="0" u="none" strike="noStrike" baseline="0" dirty="0">
                  <a:solidFill>
                    <a:srgbClr val="231815"/>
                  </a:solidFill>
                  <a:latin typeface="BIZ UDPゴシック" panose="020B0400000000000000" pitchFamily="50" charset="-128"/>
                  <a:ea typeface="BIZ UDPゴシック" panose="020B0400000000000000" pitchFamily="50" charset="-128"/>
                </a:endParaRPr>
              </a:p>
            </p:txBody>
          </p:sp>
        </p:grpSp>
        <p:sp>
          <p:nvSpPr>
            <p:cNvPr id="5" name="字幕 2">
              <a:extLst>
                <a:ext uri="{FF2B5EF4-FFF2-40B4-BE49-F238E27FC236}">
                  <a16:creationId xmlns:a16="http://schemas.microsoft.com/office/drawing/2014/main" id="{13BC6163-FF80-0B06-9178-6D66BBCD1149}"/>
                </a:ext>
              </a:extLst>
            </p:cNvPr>
            <p:cNvSpPr txBox="1">
              <a:spLocks/>
            </p:cNvSpPr>
            <p:nvPr/>
          </p:nvSpPr>
          <p:spPr>
            <a:xfrm>
              <a:off x="7237989" y="3588877"/>
              <a:ext cx="2472788" cy="23056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50000"/>
                </a:lnSpc>
              </a:pPr>
              <a:r>
                <a:rPr lang="ja-JP" altLang="en-US" sz="800" dirty="0">
                  <a:solidFill>
                    <a:srgbClr val="231815"/>
                  </a:solidFill>
                  <a:latin typeface="BIZ UDPゴシック" panose="020B0400000000000000" pitchFamily="50" charset="-128"/>
                  <a:ea typeface="BIZ UDPゴシック" panose="020B0400000000000000" pitchFamily="50" charset="-128"/>
                </a:rPr>
                <a:t>私たちは企業とお客様を結ぶ情報加工のプロフェッショナルです。昭和</a:t>
              </a:r>
              <a:r>
                <a:rPr lang="en-US" altLang="ja-JP" sz="800" dirty="0">
                  <a:solidFill>
                    <a:srgbClr val="231815"/>
                  </a:solidFill>
                  <a:latin typeface="BIZ UDPゴシック" panose="020B0400000000000000" pitchFamily="50" charset="-128"/>
                  <a:ea typeface="BIZ UDPゴシック" panose="020B0400000000000000" pitchFamily="50" charset="-128"/>
                </a:rPr>
                <a:t>24 </a:t>
              </a:r>
              <a:r>
                <a:rPr lang="ja-JP" altLang="en-US" sz="800" dirty="0">
                  <a:solidFill>
                    <a:srgbClr val="231815"/>
                  </a:solidFill>
                  <a:latin typeface="BIZ UDPゴシック" panose="020B0400000000000000" pitchFamily="50" charset="-128"/>
                  <a:ea typeface="BIZ UDPゴシック" panose="020B0400000000000000" pitchFamily="50" charset="-128"/>
                </a:rPr>
                <a:t>年（</a:t>
              </a:r>
              <a:r>
                <a:rPr lang="en-US" altLang="ja-JP" sz="800" dirty="0">
                  <a:solidFill>
                    <a:srgbClr val="231815"/>
                  </a:solidFill>
                  <a:latin typeface="BIZ UDPゴシック" panose="020B0400000000000000" pitchFamily="50" charset="-128"/>
                  <a:ea typeface="BIZ UDPゴシック" panose="020B0400000000000000" pitchFamily="50" charset="-128"/>
                </a:rPr>
                <a:t>1949</a:t>
              </a:r>
              <a:r>
                <a:rPr lang="ja-JP" altLang="en-US" sz="800" dirty="0">
                  <a:solidFill>
                    <a:srgbClr val="231815"/>
                  </a:solidFill>
                  <a:latin typeface="BIZ UDPゴシック" panose="020B0400000000000000" pitchFamily="50" charset="-128"/>
                  <a:ea typeface="BIZ UDPゴシック" panose="020B0400000000000000" pitchFamily="50" charset="-128"/>
                </a:rPr>
                <a:t>年）創業。印刷工程における写真製版を主な生業としておりました。</a:t>
              </a:r>
            </a:p>
            <a:p>
              <a:pPr algn="l">
                <a:lnSpc>
                  <a:spcPct val="150000"/>
                </a:lnSpc>
              </a:pPr>
              <a:r>
                <a:rPr lang="ja-JP" altLang="en-US" sz="800" dirty="0">
                  <a:solidFill>
                    <a:srgbClr val="231815"/>
                  </a:solidFill>
                  <a:latin typeface="BIZ UDPゴシック" panose="020B0400000000000000" pitchFamily="50" charset="-128"/>
                  <a:ea typeface="BIZ UDPゴシック" panose="020B0400000000000000" pitchFamily="50" charset="-128"/>
                </a:rPr>
                <a:t>製版会社として印刷物を美しく魅せる技術と実績は日本屈指であると自負し、その実績を打ち立てた創業者の情熱は現在の作業者に受け継がれ、日々さらに精進を重ねております。今日におきましては、主業務を最終成果物である印刷まで拡大し、当社が自信と責任を持って製品をお届けできる体制を整えました。最高の品質で最高の結果を収めていただきたい。それが私たちの想いです。</a:t>
              </a:r>
              <a:endParaRPr lang="ja-JP" altLang="en-US" sz="800" dirty="0">
                <a:latin typeface="BIZ UDPゴシック" panose="020B0400000000000000" pitchFamily="50" charset="-128"/>
                <a:ea typeface="BIZ UDPゴシック" panose="020B0400000000000000" pitchFamily="50" charset="-128"/>
              </a:endParaRPr>
            </a:p>
          </p:txBody>
        </p:sp>
      </p:grpSp>
      <p:pic>
        <p:nvPicPr>
          <p:cNvPr id="6" name="グラフィックス 5">
            <a:extLst>
              <a:ext uri="{FF2B5EF4-FFF2-40B4-BE49-F238E27FC236}">
                <a16:creationId xmlns:a16="http://schemas.microsoft.com/office/drawing/2014/main" id="{14B88B0E-17D3-D239-D70A-7EDC6B0539F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32498" y="1479559"/>
            <a:ext cx="1432832" cy="333216"/>
          </a:xfrm>
          <a:prstGeom prst="rect">
            <a:avLst/>
          </a:prstGeom>
        </p:spPr>
      </p:pic>
      <p:grpSp>
        <p:nvGrpSpPr>
          <p:cNvPr id="9" name="グループ化 8">
            <a:extLst>
              <a:ext uri="{FF2B5EF4-FFF2-40B4-BE49-F238E27FC236}">
                <a16:creationId xmlns:a16="http://schemas.microsoft.com/office/drawing/2014/main" id="{97515E41-3A2D-9896-F034-1098D9B85639}"/>
              </a:ext>
            </a:extLst>
          </p:cNvPr>
          <p:cNvGrpSpPr/>
          <p:nvPr/>
        </p:nvGrpSpPr>
        <p:grpSpPr>
          <a:xfrm>
            <a:off x="584614" y="1090474"/>
            <a:ext cx="6292278" cy="1057360"/>
            <a:chOff x="584614" y="5322160"/>
            <a:chExt cx="6292278" cy="1057360"/>
          </a:xfrm>
        </p:grpSpPr>
        <p:sp>
          <p:nvSpPr>
            <p:cNvPr id="16" name="タイトル 1">
              <a:extLst>
                <a:ext uri="{FF2B5EF4-FFF2-40B4-BE49-F238E27FC236}">
                  <a16:creationId xmlns:a16="http://schemas.microsoft.com/office/drawing/2014/main" id="{96889111-E120-5708-FB45-FF116490CCD4}"/>
                </a:ext>
              </a:extLst>
            </p:cNvPr>
            <p:cNvSpPr txBox="1">
              <a:spLocks/>
            </p:cNvSpPr>
            <p:nvPr/>
          </p:nvSpPr>
          <p:spPr>
            <a:xfrm>
              <a:off x="584614" y="5322160"/>
              <a:ext cx="6292278" cy="3273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lnSpc>
                  <a:spcPct val="100000"/>
                </a:lnSpc>
                <a:spcBef>
                  <a:spcPts val="1200"/>
                </a:spcBef>
              </a:pPr>
              <a:r>
                <a:rPr lang="ja-JP" altLang="en-US" sz="1600" dirty="0">
                  <a:solidFill>
                    <a:srgbClr val="0099FF"/>
                  </a:solidFill>
                  <a:latin typeface="BIZ UDPゴシック" panose="020B0400000000000000" pitchFamily="50" charset="-128"/>
                  <a:ea typeface="BIZ UDPゴシック" panose="020B0400000000000000" pitchFamily="50" charset="-128"/>
                </a:rPr>
                <a:t>印刷物の適正価格をチェックいたします</a:t>
              </a:r>
            </a:p>
          </p:txBody>
        </p:sp>
        <p:sp>
          <p:nvSpPr>
            <p:cNvPr id="19" name="字幕 2">
              <a:extLst>
                <a:ext uri="{FF2B5EF4-FFF2-40B4-BE49-F238E27FC236}">
                  <a16:creationId xmlns:a16="http://schemas.microsoft.com/office/drawing/2014/main" id="{A0E3E451-5D62-E692-AF9A-52B6144530A1}"/>
                </a:ext>
              </a:extLst>
            </p:cNvPr>
            <p:cNvSpPr txBox="1">
              <a:spLocks/>
            </p:cNvSpPr>
            <p:nvPr/>
          </p:nvSpPr>
          <p:spPr>
            <a:xfrm>
              <a:off x="584614" y="5646217"/>
              <a:ext cx="6005112" cy="73330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ts val="1300"/>
                </a:lnSpc>
                <a:spcBef>
                  <a:spcPts val="600"/>
                </a:spcBef>
              </a:pPr>
              <a:r>
                <a:rPr lang="ja-JP" altLang="en-US" sz="900" b="0" i="0" u="none" strike="noStrike" baseline="0" dirty="0">
                  <a:latin typeface="BIZ UDPゴシック" panose="020B0400000000000000" pitchFamily="50" charset="-128"/>
                  <a:ea typeface="BIZ UDPゴシック" panose="020B0400000000000000" pitchFamily="50" charset="-128"/>
                </a:rPr>
                <a:t>見積りを出してもらったけど、適正な金額なのか書面をみてもわからない</a:t>
              </a:r>
              <a:r>
                <a:rPr lang="en-US" altLang="ja-JP" sz="900" b="0" i="0" u="none" strike="noStrike" baseline="0" dirty="0">
                  <a:latin typeface="BIZ UDPゴシック" panose="020B0400000000000000" pitchFamily="50" charset="-128"/>
                  <a:ea typeface="BIZ UDPゴシック" panose="020B0400000000000000" pitchFamily="50" charset="-128"/>
                </a:rPr>
                <a:t>…</a:t>
              </a:r>
              <a:r>
                <a:rPr lang="ja-JP" altLang="en-US" sz="900" b="0" i="0" u="none" strike="noStrike" baseline="0" dirty="0">
                  <a:latin typeface="BIZ UDPゴシック" panose="020B0400000000000000" pitchFamily="50" charset="-128"/>
                  <a:ea typeface="BIZ UDPゴシック" panose="020B0400000000000000" pitchFamily="50" charset="-128"/>
                </a:rPr>
                <a:t>、複数の印刷会社の見積書が出てきたが、それぞれの業者の中身が少しずつ違う為、１社に絞りきれない</a:t>
              </a:r>
              <a:r>
                <a:rPr lang="ja-JP" altLang="en-US" sz="900" dirty="0">
                  <a:latin typeface="BIZ UDPゴシック" panose="020B0400000000000000" pitchFamily="50" charset="-128"/>
                  <a:ea typeface="BIZ UDPゴシック" panose="020B0400000000000000" pitchFamily="50" charset="-128"/>
                </a:rPr>
                <a:t>、</a:t>
              </a:r>
              <a:r>
                <a:rPr lang="ja-JP" altLang="en-US" sz="900" b="0" i="0" u="none" strike="noStrike" baseline="0" dirty="0">
                  <a:latin typeface="BIZ UDPゴシック" panose="020B0400000000000000" pitchFamily="50" charset="-128"/>
                  <a:ea typeface="BIZ UDPゴシック" panose="020B0400000000000000" pitchFamily="50" charset="-128"/>
                </a:rPr>
                <a:t>長年付き合っている業者さんだから大丈夫だよね？等、お悩みがございましたら、</a:t>
              </a:r>
              <a:r>
                <a:rPr lang="ja-JP" altLang="en-US" sz="900" dirty="0">
                  <a:latin typeface="BIZ UDPゴシック" panose="020B0400000000000000" pitchFamily="50" charset="-128"/>
                  <a:ea typeface="BIZ UDPゴシック" panose="020B0400000000000000" pitchFamily="50" charset="-128"/>
                </a:rPr>
                <a:t>弊社にご相談ください。</a:t>
              </a:r>
              <a:r>
                <a:rPr lang="ja-JP" altLang="en-US" sz="900" b="0" i="0" u="none" strike="noStrike" baseline="0" dirty="0">
                  <a:latin typeface="BIZ UDPゴシック" panose="020B0400000000000000" pitchFamily="50" charset="-128"/>
                  <a:ea typeface="BIZ UDPゴシック" panose="020B0400000000000000" pitchFamily="50" charset="-128"/>
                </a:rPr>
                <a:t>お客様にとって適正な単価・数量・納期を診断いたします。</a:t>
              </a:r>
              <a:endParaRPr lang="en-US" altLang="ja-JP" sz="900" dirty="0">
                <a:latin typeface="BIZ UDPゴシック" panose="020B0400000000000000" pitchFamily="50" charset="-128"/>
                <a:ea typeface="BIZ UDPゴシック" panose="020B0400000000000000" pitchFamily="50" charset="-128"/>
              </a:endParaRPr>
            </a:p>
          </p:txBody>
        </p:sp>
      </p:grpSp>
      <p:grpSp>
        <p:nvGrpSpPr>
          <p:cNvPr id="15" name="グループ化 14">
            <a:extLst>
              <a:ext uri="{FF2B5EF4-FFF2-40B4-BE49-F238E27FC236}">
                <a16:creationId xmlns:a16="http://schemas.microsoft.com/office/drawing/2014/main" id="{F70A5F17-4301-7FBE-D540-63E73B6496D4}"/>
              </a:ext>
            </a:extLst>
          </p:cNvPr>
          <p:cNvGrpSpPr/>
          <p:nvPr/>
        </p:nvGrpSpPr>
        <p:grpSpPr>
          <a:xfrm>
            <a:off x="584614" y="2225567"/>
            <a:ext cx="6292278" cy="1064917"/>
            <a:chOff x="584614" y="5314603"/>
            <a:chExt cx="6292278" cy="1064917"/>
          </a:xfrm>
        </p:grpSpPr>
        <p:sp>
          <p:nvSpPr>
            <p:cNvPr id="17" name="タイトル 1">
              <a:extLst>
                <a:ext uri="{FF2B5EF4-FFF2-40B4-BE49-F238E27FC236}">
                  <a16:creationId xmlns:a16="http://schemas.microsoft.com/office/drawing/2014/main" id="{2CCCA6B9-83E2-D0AD-0B27-EF5889DDD5B2}"/>
                </a:ext>
              </a:extLst>
            </p:cNvPr>
            <p:cNvSpPr txBox="1">
              <a:spLocks/>
            </p:cNvSpPr>
            <p:nvPr/>
          </p:nvSpPr>
          <p:spPr>
            <a:xfrm>
              <a:off x="584614" y="5314603"/>
              <a:ext cx="6292278" cy="3273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lnSpc>
                  <a:spcPct val="100000"/>
                </a:lnSpc>
                <a:spcBef>
                  <a:spcPts val="1200"/>
                </a:spcBef>
              </a:pPr>
              <a:r>
                <a:rPr lang="ja-JP" altLang="en-US" sz="1600" dirty="0">
                  <a:solidFill>
                    <a:srgbClr val="0099FF"/>
                  </a:solidFill>
                  <a:latin typeface="BIZ UDPゴシック" panose="020B0400000000000000" pitchFamily="50" charset="-128"/>
                  <a:ea typeface="BIZ UDPゴシック" panose="020B0400000000000000" pitchFamily="50" charset="-128"/>
                </a:rPr>
                <a:t>組合様限定特別価格で印刷いたします</a:t>
              </a:r>
            </a:p>
          </p:txBody>
        </p:sp>
        <p:sp>
          <p:nvSpPr>
            <p:cNvPr id="18" name="字幕 2">
              <a:extLst>
                <a:ext uri="{FF2B5EF4-FFF2-40B4-BE49-F238E27FC236}">
                  <a16:creationId xmlns:a16="http://schemas.microsoft.com/office/drawing/2014/main" id="{8A482EE4-9C66-7057-54AE-B935724CC5C4}"/>
                </a:ext>
              </a:extLst>
            </p:cNvPr>
            <p:cNvSpPr txBox="1">
              <a:spLocks/>
            </p:cNvSpPr>
            <p:nvPr/>
          </p:nvSpPr>
          <p:spPr>
            <a:xfrm>
              <a:off x="584614" y="5646217"/>
              <a:ext cx="6126024" cy="73330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ts val="1300"/>
                </a:lnSpc>
                <a:spcBef>
                  <a:spcPts val="600"/>
                </a:spcBef>
              </a:pPr>
              <a:r>
                <a:rPr lang="ja-JP" altLang="en-US" sz="900" b="0" i="0" u="none" strike="noStrike" baseline="0" dirty="0">
                  <a:latin typeface="BIZ UDPゴシック" panose="020B0400000000000000" pitchFamily="50" charset="-128"/>
                  <a:ea typeface="BIZ UDPゴシック" panose="020B0400000000000000" pitchFamily="50" charset="-128"/>
                </a:rPr>
                <a:t>組合員様限定で営業利益を省いた工場出荷価格にてご提供させていただきます。印刷物のお見積り・</a:t>
              </a:r>
              <a:r>
                <a:rPr lang="en-US" altLang="ja-JP" sz="900" b="0" i="0" u="none" strike="noStrike" baseline="0" dirty="0">
                  <a:latin typeface="BIZ UDPゴシック" panose="020B0400000000000000" pitchFamily="50" charset="-128"/>
                  <a:ea typeface="BIZ UDPゴシック" panose="020B0400000000000000" pitchFamily="50" charset="-128"/>
                </a:rPr>
                <a:t>CO</a:t>
              </a:r>
              <a:r>
                <a:rPr lang="en-US" altLang="ja-JP" sz="700" b="0" i="0" u="none" strike="noStrike" baseline="0" dirty="0">
                  <a:latin typeface="BIZ UDPゴシック" panose="020B0400000000000000" pitchFamily="50" charset="-128"/>
                  <a:ea typeface="BIZ UDPゴシック" panose="020B0400000000000000" pitchFamily="50" charset="-128"/>
                </a:rPr>
                <a:t>2</a:t>
              </a:r>
              <a:r>
                <a:rPr lang="ja-JP" altLang="en-US" sz="900" b="0" i="0" u="none" strike="noStrike" baseline="0" dirty="0">
                  <a:latin typeface="BIZ UDPゴシック" panose="020B0400000000000000" pitchFamily="50" charset="-128"/>
                  <a:ea typeface="BIZ UDPゴシック" panose="020B0400000000000000" pitchFamily="50" charset="-128"/>
                </a:rPr>
                <a:t>排出量算定のご依頼は下記にご連絡ください。</a:t>
              </a:r>
              <a:endParaRPr lang="en-US" altLang="ja-JP" sz="900" b="0" i="0" u="none" strike="noStrike" baseline="0" dirty="0">
                <a:latin typeface="BIZ UDPゴシック" panose="020B0400000000000000" pitchFamily="50" charset="-128"/>
                <a:ea typeface="BIZ UDPゴシック" panose="020B0400000000000000" pitchFamily="50" charset="-128"/>
              </a:endParaRPr>
            </a:p>
            <a:p>
              <a:pPr algn="l">
                <a:lnSpc>
                  <a:spcPts val="1300"/>
                </a:lnSpc>
                <a:spcBef>
                  <a:spcPts val="600"/>
                </a:spcBef>
              </a:pPr>
              <a:r>
                <a:rPr lang="ja-JP" altLang="en-US" sz="900" b="0" i="0" u="none" strike="noStrike" baseline="0" dirty="0">
                  <a:latin typeface="BIZ UDPゴシック" panose="020B0400000000000000" pitchFamily="50" charset="-128"/>
                  <a:ea typeface="BIZ UDPゴシック" panose="020B0400000000000000" pitchFamily="50" charset="-128"/>
                </a:rPr>
                <a:t>東京事業所（東日本営業本部）　</a:t>
              </a:r>
              <a:r>
                <a:rPr lang="en-US" altLang="ja-JP" sz="900" b="0" i="0" u="none" strike="noStrike" baseline="0" dirty="0">
                  <a:latin typeface="BIZ UDPゴシック" panose="020B0400000000000000" pitchFamily="50" charset="-128"/>
                  <a:ea typeface="BIZ UDPゴシック" panose="020B0400000000000000" pitchFamily="50" charset="-128"/>
                </a:rPr>
                <a:t>TEL</a:t>
              </a:r>
              <a:r>
                <a:rPr lang="ja-JP" altLang="en-US" sz="900" b="0" i="0" u="none" strike="noStrike" baseline="0" dirty="0">
                  <a:latin typeface="BIZ UDPゴシック" panose="020B0400000000000000" pitchFamily="50" charset="-128"/>
                  <a:ea typeface="BIZ UDPゴシック" panose="020B0400000000000000" pitchFamily="50" charset="-128"/>
                </a:rPr>
                <a:t>（</a:t>
              </a:r>
              <a:r>
                <a:rPr lang="en-US" altLang="ja-JP" sz="900" b="0" i="0" u="none" strike="noStrike" baseline="0" dirty="0">
                  <a:latin typeface="BIZ UDPゴシック" panose="020B0400000000000000" pitchFamily="50" charset="-128"/>
                  <a:ea typeface="BIZ UDPゴシック" panose="020B0400000000000000" pitchFamily="50" charset="-128"/>
                </a:rPr>
                <a:t>03</a:t>
              </a:r>
              <a:r>
                <a:rPr lang="ja-JP" altLang="en-US" sz="900" b="0" i="0" u="none" strike="noStrike" baseline="0" dirty="0">
                  <a:latin typeface="BIZ UDPゴシック" panose="020B0400000000000000" pitchFamily="50" charset="-128"/>
                  <a:ea typeface="BIZ UDPゴシック" panose="020B0400000000000000" pitchFamily="50" charset="-128"/>
                </a:rPr>
                <a:t>）</a:t>
              </a:r>
              <a:r>
                <a:rPr lang="en-US" altLang="ja-JP" sz="900" b="0" i="0" u="none" strike="noStrike" baseline="0" dirty="0">
                  <a:latin typeface="BIZ UDPゴシック" panose="020B0400000000000000" pitchFamily="50" charset="-128"/>
                  <a:ea typeface="BIZ UDPゴシック" panose="020B0400000000000000" pitchFamily="50" charset="-128"/>
                </a:rPr>
                <a:t>5615-9074</a:t>
              </a:r>
              <a:r>
                <a:rPr lang="ja-JP" altLang="en-US" sz="900" b="0" i="0" u="none" strike="noStrike" baseline="0" dirty="0">
                  <a:latin typeface="BIZ UDPゴシック" panose="020B0400000000000000" pitchFamily="50" charset="-128"/>
                  <a:ea typeface="BIZ UDPゴシック" panose="020B0400000000000000" pitchFamily="50" charset="-128"/>
                </a:rPr>
                <a:t>（代表）</a:t>
              </a:r>
              <a:endParaRPr lang="en-US" altLang="ja-JP" sz="900" b="0" i="0" u="none" strike="noStrike" baseline="0" dirty="0">
                <a:latin typeface="BIZ UDPゴシック" panose="020B0400000000000000" pitchFamily="50" charset="-128"/>
                <a:ea typeface="BIZ UDPゴシック" panose="020B0400000000000000" pitchFamily="50" charset="-128"/>
              </a:endParaRPr>
            </a:p>
          </p:txBody>
        </p:sp>
      </p:grpSp>
      <p:grpSp>
        <p:nvGrpSpPr>
          <p:cNvPr id="30" name="グループ化 29">
            <a:extLst>
              <a:ext uri="{FF2B5EF4-FFF2-40B4-BE49-F238E27FC236}">
                <a16:creationId xmlns:a16="http://schemas.microsoft.com/office/drawing/2014/main" id="{DA739FC7-5E56-C7C4-682D-4F28B94D2F2C}"/>
              </a:ext>
            </a:extLst>
          </p:cNvPr>
          <p:cNvGrpSpPr/>
          <p:nvPr/>
        </p:nvGrpSpPr>
        <p:grpSpPr>
          <a:xfrm>
            <a:off x="674889" y="3405672"/>
            <a:ext cx="5872625" cy="2868491"/>
            <a:chOff x="650857" y="3479411"/>
            <a:chExt cx="5872625" cy="2868491"/>
          </a:xfrm>
        </p:grpSpPr>
        <p:pic>
          <p:nvPicPr>
            <p:cNvPr id="26" name="図 25">
              <a:extLst>
                <a:ext uri="{FF2B5EF4-FFF2-40B4-BE49-F238E27FC236}">
                  <a16:creationId xmlns:a16="http://schemas.microsoft.com/office/drawing/2014/main" id="{DB2852E2-4934-82D3-594C-86D622AAC839}"/>
                </a:ext>
              </a:extLst>
            </p:cNvPr>
            <p:cNvPicPr>
              <a:picLocks noChangeAspect="1"/>
            </p:cNvPicPr>
            <p:nvPr/>
          </p:nvPicPr>
          <p:blipFill>
            <a:blip r:embed="rId4">
              <a:extLst>
                <a:ext uri="{28A0092B-C50C-407E-A947-70E740481C1C}">
                  <a14:useLocalDpi xmlns:a14="http://schemas.microsoft.com/office/drawing/2010/main" val="0"/>
                </a:ext>
              </a:extLst>
            </a:blip>
            <a:srcRect t="15562" b="3844"/>
            <a:stretch/>
          </p:blipFill>
          <p:spPr>
            <a:xfrm>
              <a:off x="650857" y="3479411"/>
              <a:ext cx="5872625" cy="2868491"/>
            </a:xfrm>
            <a:prstGeom prst="rect">
              <a:avLst/>
            </a:prstGeom>
            <a:ln>
              <a:noFill/>
            </a:ln>
          </p:spPr>
        </p:pic>
        <p:pic>
          <p:nvPicPr>
            <p:cNvPr id="29" name="グラフィックス 28">
              <a:extLst>
                <a:ext uri="{FF2B5EF4-FFF2-40B4-BE49-F238E27FC236}">
                  <a16:creationId xmlns:a16="http://schemas.microsoft.com/office/drawing/2014/main" id="{18CA4CF8-1390-D11D-58AA-24E77F9E7D0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36980" y="3677672"/>
              <a:ext cx="2352675" cy="466725"/>
            </a:xfrm>
            <a:prstGeom prst="rect">
              <a:avLst/>
            </a:prstGeom>
          </p:spPr>
        </p:pic>
      </p:grpSp>
    </p:spTree>
    <p:extLst>
      <p:ext uri="{BB962C8B-B14F-4D97-AF65-F5344CB8AC3E}">
        <p14:creationId xmlns:p14="http://schemas.microsoft.com/office/powerpoint/2010/main" val="3088211830"/>
      </p:ext>
    </p:extLst>
  </p:cSld>
  <p:clrMapOvr>
    <a:masterClrMapping/>
  </p:clrMapOvr>
</p:sld>
</file>

<file path=ppt/theme/theme1.xml><?xml version="1.0" encoding="utf-8"?>
<a:theme xmlns:a="http://schemas.openxmlformats.org/drawingml/2006/main" name="テーマ1">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テーマ1" id="{A6F6ECF8-66EA-491F-AF74-AE1D555DB2D8}" vid="{9A7A49CE-77BF-4B24-944D-951041351101}"/>
    </a:ext>
  </a:extLst>
</a:theme>
</file>

<file path=docProps/app.xml><?xml version="1.0" encoding="utf-8"?>
<Properties xmlns="http://schemas.openxmlformats.org/officeDocument/2006/extended-properties" xmlns:vt="http://schemas.openxmlformats.org/officeDocument/2006/docPropsVTypes">
  <Template>テーマ1</Template>
  <TotalTime>10816</TotalTime>
  <Words>696</Words>
  <Application>Microsoft Office PowerPoint</Application>
  <PresentationFormat>A4 210 x 297 mm</PresentationFormat>
  <Paragraphs>45</Paragraphs>
  <Slides>2</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vt:i4>
      </vt:variant>
    </vt:vector>
  </HeadingPairs>
  <TitlesOfParts>
    <vt:vector size="7" baseType="lpstr">
      <vt:lpstr>BIZ UDPゴシック</vt:lpstr>
      <vt:lpstr>Arial</vt:lpstr>
      <vt:lpstr>Calibri</vt:lpstr>
      <vt:lpstr>Calibri Light</vt:lpstr>
      <vt:lpstr>テーマ1</vt:lpstr>
      <vt:lpstr>株式会社光陽社</vt:lpstr>
      <vt:lpstr>株式会社光陽社</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弊社事業のご紹介</dc:title>
  <dc:creator>光陽社 森野</dc:creator>
  <cp:lastModifiedBy>光陽社 森野</cp:lastModifiedBy>
  <cp:revision>373</cp:revision>
  <cp:lastPrinted>2021-12-16T05:20:22Z</cp:lastPrinted>
  <dcterms:created xsi:type="dcterms:W3CDTF">2021-11-29T04:48:28Z</dcterms:created>
  <dcterms:modified xsi:type="dcterms:W3CDTF">2025-01-23T09:10:50Z</dcterms:modified>
</cp:coreProperties>
</file>